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1" r:id="rId2"/>
    <p:sldMasterId id="2147483665" r:id="rId3"/>
    <p:sldMasterId id="2147483660" r:id="rId4"/>
  </p:sldMasterIdLst>
  <p:notesMasterIdLst>
    <p:notesMasterId r:id="rId40"/>
  </p:notesMasterIdLst>
  <p:handoutMasterIdLst>
    <p:handoutMasterId r:id="rId41"/>
  </p:handoutMasterIdLst>
  <p:sldIdLst>
    <p:sldId id="599" r:id="rId5"/>
    <p:sldId id="744" r:id="rId6"/>
    <p:sldId id="671" r:id="rId7"/>
    <p:sldId id="674" r:id="rId8"/>
    <p:sldId id="720" r:id="rId9"/>
    <p:sldId id="676" r:id="rId10"/>
    <p:sldId id="726" r:id="rId11"/>
    <p:sldId id="353" r:id="rId12"/>
    <p:sldId id="730" r:id="rId13"/>
    <p:sldId id="731" r:id="rId14"/>
    <p:sldId id="734" r:id="rId15"/>
    <p:sldId id="733" r:id="rId16"/>
    <p:sldId id="735" r:id="rId17"/>
    <p:sldId id="725" r:id="rId18"/>
    <p:sldId id="680" r:id="rId19"/>
    <p:sldId id="727" r:id="rId20"/>
    <p:sldId id="736" r:id="rId21"/>
    <p:sldId id="737" r:id="rId22"/>
    <p:sldId id="738" r:id="rId23"/>
    <p:sldId id="728" r:id="rId24"/>
    <p:sldId id="739" r:id="rId25"/>
    <p:sldId id="740" r:id="rId26"/>
    <p:sldId id="741" r:id="rId27"/>
    <p:sldId id="682" r:id="rId28"/>
    <p:sldId id="742" r:id="rId29"/>
    <p:sldId id="745" r:id="rId30"/>
    <p:sldId id="743" r:id="rId31"/>
    <p:sldId id="750" r:id="rId32"/>
    <p:sldId id="752" r:id="rId33"/>
    <p:sldId id="718" r:id="rId34"/>
    <p:sldId id="746" r:id="rId35"/>
    <p:sldId id="747" r:id="rId36"/>
    <p:sldId id="751" r:id="rId37"/>
    <p:sldId id="753" r:id="rId38"/>
    <p:sldId id="638" r:id="rId39"/>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Calibri" charset="0"/>
        <a:ea typeface="宋体" charset="0"/>
        <a:cs typeface="宋体" charset="0"/>
      </a:defRPr>
    </a:lvl1pPr>
    <a:lvl2pPr marL="457200" algn="l" rtl="0" eaLnBrk="0" fontAlgn="base" hangingPunct="0">
      <a:spcBef>
        <a:spcPct val="0"/>
      </a:spcBef>
      <a:spcAft>
        <a:spcPct val="0"/>
      </a:spcAft>
      <a:defRPr kern="1200">
        <a:solidFill>
          <a:schemeClr val="tx1"/>
        </a:solidFill>
        <a:latin typeface="Calibri" charset="0"/>
        <a:ea typeface="宋体" charset="0"/>
        <a:cs typeface="宋体" charset="0"/>
      </a:defRPr>
    </a:lvl2pPr>
    <a:lvl3pPr marL="914400" algn="l" rtl="0" eaLnBrk="0" fontAlgn="base" hangingPunct="0">
      <a:spcBef>
        <a:spcPct val="0"/>
      </a:spcBef>
      <a:spcAft>
        <a:spcPct val="0"/>
      </a:spcAft>
      <a:defRPr kern="1200">
        <a:solidFill>
          <a:schemeClr val="tx1"/>
        </a:solidFill>
        <a:latin typeface="Calibri" charset="0"/>
        <a:ea typeface="宋体" charset="0"/>
        <a:cs typeface="宋体" charset="0"/>
      </a:defRPr>
    </a:lvl3pPr>
    <a:lvl4pPr marL="1371600" algn="l" rtl="0" eaLnBrk="0" fontAlgn="base" hangingPunct="0">
      <a:spcBef>
        <a:spcPct val="0"/>
      </a:spcBef>
      <a:spcAft>
        <a:spcPct val="0"/>
      </a:spcAft>
      <a:defRPr kern="1200">
        <a:solidFill>
          <a:schemeClr val="tx1"/>
        </a:solidFill>
        <a:latin typeface="Calibri" charset="0"/>
        <a:ea typeface="宋体" charset="0"/>
        <a:cs typeface="宋体" charset="0"/>
      </a:defRPr>
    </a:lvl4pPr>
    <a:lvl5pPr marL="1828800" algn="l" rtl="0" eaLnBrk="0" fontAlgn="base" hangingPunct="0">
      <a:spcBef>
        <a:spcPct val="0"/>
      </a:spcBef>
      <a:spcAft>
        <a:spcPct val="0"/>
      </a:spcAft>
      <a:defRPr kern="1200">
        <a:solidFill>
          <a:schemeClr val="tx1"/>
        </a:solidFill>
        <a:latin typeface="Calibri" charset="0"/>
        <a:ea typeface="宋体" charset="0"/>
        <a:cs typeface="宋体" charset="0"/>
      </a:defRPr>
    </a:lvl5pPr>
    <a:lvl6pPr marL="2286000" algn="l" defTabSz="457200" rtl="0" eaLnBrk="1" latinLnBrk="0" hangingPunct="1">
      <a:defRPr kern="1200">
        <a:solidFill>
          <a:schemeClr val="tx1"/>
        </a:solidFill>
        <a:latin typeface="Calibri" charset="0"/>
        <a:ea typeface="宋体" charset="0"/>
        <a:cs typeface="宋体" charset="0"/>
      </a:defRPr>
    </a:lvl6pPr>
    <a:lvl7pPr marL="2743200" algn="l" defTabSz="457200" rtl="0" eaLnBrk="1" latinLnBrk="0" hangingPunct="1">
      <a:defRPr kern="1200">
        <a:solidFill>
          <a:schemeClr val="tx1"/>
        </a:solidFill>
        <a:latin typeface="Calibri" charset="0"/>
        <a:ea typeface="宋体" charset="0"/>
        <a:cs typeface="宋体" charset="0"/>
      </a:defRPr>
    </a:lvl7pPr>
    <a:lvl8pPr marL="3200400" algn="l" defTabSz="457200" rtl="0" eaLnBrk="1" latinLnBrk="0" hangingPunct="1">
      <a:defRPr kern="1200">
        <a:solidFill>
          <a:schemeClr val="tx1"/>
        </a:solidFill>
        <a:latin typeface="Calibri" charset="0"/>
        <a:ea typeface="宋体" charset="0"/>
        <a:cs typeface="宋体" charset="0"/>
      </a:defRPr>
    </a:lvl8pPr>
    <a:lvl9pPr marL="3657600" algn="l" defTabSz="457200" rtl="0" eaLnBrk="1" latinLnBrk="0" hangingPunct="1">
      <a:defRPr kern="1200">
        <a:solidFill>
          <a:schemeClr val="tx1"/>
        </a:solidFill>
        <a:latin typeface="Calibri" charset="0"/>
        <a:ea typeface="宋体" charset="0"/>
        <a:cs typeface="宋体"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rl@itcast.cn" initials="l" lastIdx="2" clrIdx="0"/>
  <p:cmAuthor id="1" name="Microsoft Office User" initials="MOU" lastIdx="1"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5FF"/>
    <a:srgbClr val="B3D9FF"/>
    <a:srgbClr val="FF5F49"/>
    <a:srgbClr val="79AFFF"/>
    <a:srgbClr val="EBD9FF"/>
    <a:srgbClr val="FBD5D5"/>
    <a:srgbClr val="17375E"/>
    <a:srgbClr val="EFF7FF"/>
    <a:srgbClr val="E6F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39"/>
    <p:restoredTop sz="94413"/>
  </p:normalViewPr>
  <p:slideViewPr>
    <p:cSldViewPr>
      <p:cViewPr varScale="1">
        <p:scale>
          <a:sx n="107" d="100"/>
          <a:sy n="107" d="100"/>
        </p:scale>
        <p:origin x="160" y="105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3" d="100"/>
          <a:sy n="83" d="100"/>
        </p:scale>
        <p:origin x="-387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pitchFamily="34" charset="0"/>
                <a:ea typeface="宋体" charset="-122"/>
                <a:cs typeface="+mn-cs"/>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1B71F79F-4065-CD4F-B030-8AC9BC5EDD8C}" type="datetimeFigureOut">
              <a:rPr lang="zh-CN" altLang="en-US"/>
              <a:pPr>
                <a:defRPr/>
              </a:pPr>
              <a:t>2019/11/1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pitchFamily="34" charset="0"/>
                <a:ea typeface="宋体" charset="-122"/>
                <a:cs typeface="+mn-cs"/>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D3D60977-06C0-474F-AF9C-D6EAEC0E5E47}" type="slidenum">
              <a:rPr lang="zh-CN" altLang="en-US"/>
              <a:pPr>
                <a:defRPr/>
              </a:pPr>
              <a:t>‹#›</a:t>
            </a:fld>
            <a:endParaRPr lang="zh-CN" altLang="en-US"/>
          </a:p>
        </p:txBody>
      </p:sp>
    </p:spTree>
    <p:extLst>
      <p:ext uri="{BB962C8B-B14F-4D97-AF65-F5344CB8AC3E}">
        <p14:creationId xmlns:p14="http://schemas.microsoft.com/office/powerpoint/2010/main" val="35510626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pitchFamily="34" charset="0"/>
                <a:ea typeface="宋体" pitchFamily="2" charset="-122"/>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fld id="{C49E8CC4-97BD-D24C-B341-9DDAC8C5942D}" type="datetimeFigureOut">
              <a:rPr lang="zh-CN" altLang="en-US"/>
              <a:pPr>
                <a:defRPr/>
              </a:pPr>
              <a:t>2019/11/1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pitchFamily="34" charset="0"/>
                <a:ea typeface="宋体"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A14D5F60-C347-6D40-8E94-8EE9446EB09D}" type="slidenum">
              <a:rPr lang="zh-CN" altLang="en-US"/>
              <a:pPr>
                <a:defRPr/>
              </a:pPr>
              <a:t>‹#›</a:t>
            </a:fld>
            <a:endParaRPr lang="zh-CN" altLang="en-US"/>
          </a:p>
        </p:txBody>
      </p:sp>
    </p:spTree>
    <p:extLst>
      <p:ext uri="{BB962C8B-B14F-4D97-AF65-F5344CB8AC3E}">
        <p14:creationId xmlns:p14="http://schemas.microsoft.com/office/powerpoint/2010/main" val="5304223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charset="0"/>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462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450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27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984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200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023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266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11.emf"/><Relationship Id="rId18" Type="http://schemas.openxmlformats.org/officeDocument/2006/relationships/image" Target="../media/image16.emf"/><Relationship Id="rId3" Type="http://schemas.openxmlformats.org/officeDocument/2006/relationships/image" Target="../media/image1.emf"/><Relationship Id="rId7" Type="http://schemas.openxmlformats.org/officeDocument/2006/relationships/image" Target="../media/image5.emf"/><Relationship Id="rId12" Type="http://schemas.openxmlformats.org/officeDocument/2006/relationships/image" Target="../media/image10.emf"/><Relationship Id="rId17" Type="http://schemas.openxmlformats.org/officeDocument/2006/relationships/image" Target="../media/image15.emf"/><Relationship Id="rId2" Type="http://schemas.openxmlformats.org/officeDocument/2006/relationships/theme" Target="../theme/theme1.xml"/><Relationship Id="rId16" Type="http://schemas.openxmlformats.org/officeDocument/2006/relationships/image" Target="../media/image14.emf"/><Relationship Id="rId20" Type="http://schemas.openxmlformats.org/officeDocument/2006/relationships/image" Target="../media/image18.emf"/><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9.emf"/><Relationship Id="rId5" Type="http://schemas.openxmlformats.org/officeDocument/2006/relationships/image" Target="../media/image3.png"/><Relationship Id="rId15" Type="http://schemas.openxmlformats.org/officeDocument/2006/relationships/image" Target="../media/image13.emf"/><Relationship Id="rId10" Type="http://schemas.openxmlformats.org/officeDocument/2006/relationships/image" Target="../media/image8.emf"/><Relationship Id="rId19" Type="http://schemas.openxmlformats.org/officeDocument/2006/relationships/image" Target="../media/image17.emf"/><Relationship Id="rId4" Type="http://schemas.openxmlformats.org/officeDocument/2006/relationships/image" Target="../media/image2.emf"/><Relationship Id="rId9" Type="http://schemas.openxmlformats.org/officeDocument/2006/relationships/image" Target="../media/image7.emf"/><Relationship Id="rId14" Type="http://schemas.openxmlformats.org/officeDocument/2006/relationships/image" Target="../media/image12.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9.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image" Target="../media/image19.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2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86088" y="641350"/>
            <a:ext cx="3127375" cy="3440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027" name="Picture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49638" y="1065213"/>
            <a:ext cx="2200275" cy="2454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 name="椭圆 3"/>
          <p:cNvSpPr/>
          <p:nvPr userDrawn="1"/>
        </p:nvSpPr>
        <p:spPr bwMode="auto">
          <a:xfrm>
            <a:off x="6381750" y="1384300"/>
            <a:ext cx="463550" cy="463550"/>
          </a:xfrm>
          <a:prstGeom prst="ellipse">
            <a:avLst/>
          </a:prstGeom>
          <a:solidFill>
            <a:schemeClr val="tx1">
              <a:lumMod val="75000"/>
              <a:lumOff val="25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sp>
        <p:nvSpPr>
          <p:cNvPr id="5" name="椭圆 4"/>
          <p:cNvSpPr/>
          <p:nvPr userDrawn="1"/>
        </p:nvSpPr>
        <p:spPr bwMode="auto">
          <a:xfrm>
            <a:off x="2451100" y="1749425"/>
            <a:ext cx="184150" cy="184150"/>
          </a:xfrm>
          <a:prstGeom prst="ellipse">
            <a:avLst/>
          </a:prstGeom>
          <a:solidFill>
            <a:schemeClr val="tx1">
              <a:lumMod val="75000"/>
              <a:lumOff val="25000"/>
              <a:alpha val="80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sp>
        <p:nvSpPr>
          <p:cNvPr id="6" name="椭圆 10"/>
          <p:cNvSpPr>
            <a:spLocks noChangeArrowheads="1"/>
          </p:cNvSpPr>
          <p:nvPr userDrawn="1"/>
        </p:nvSpPr>
        <p:spPr bwMode="auto">
          <a:xfrm>
            <a:off x="5240338" y="3937000"/>
            <a:ext cx="219075" cy="219075"/>
          </a:xfrm>
          <a:prstGeom prst="ellipse">
            <a:avLst/>
          </a:prstGeom>
          <a:solidFill>
            <a:srgbClr val="C00000"/>
          </a:solidFill>
          <a:ln>
            <a:noFill/>
          </a:ln>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a:latin typeface="+mn-ea"/>
              <a:ea typeface="+mn-ea"/>
              <a:cs typeface="+mn-cs"/>
            </a:endParaRPr>
          </a:p>
        </p:txBody>
      </p:sp>
      <p:sp>
        <p:nvSpPr>
          <p:cNvPr id="7" name="椭圆 6"/>
          <p:cNvSpPr/>
          <p:nvPr userDrawn="1"/>
        </p:nvSpPr>
        <p:spPr bwMode="auto">
          <a:xfrm>
            <a:off x="3265488" y="1939925"/>
            <a:ext cx="128587" cy="130175"/>
          </a:xfrm>
          <a:prstGeom prst="ellipse">
            <a:avLst/>
          </a:prstGeom>
          <a:solidFill>
            <a:schemeClr val="tx1">
              <a:lumMod val="75000"/>
              <a:lumOff val="25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pic>
        <p:nvPicPr>
          <p:cNvPr id="1032" name="图片 17"/>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462338" y="1581150"/>
            <a:ext cx="2174875" cy="595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33" name="Picture 5"/>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07163" y="1460500"/>
            <a:ext cx="212725" cy="290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034" name="组合 43"/>
          <p:cNvGrpSpPr>
            <a:grpSpLocks/>
          </p:cNvGrpSpPr>
          <p:nvPr userDrawn="1"/>
        </p:nvGrpSpPr>
        <p:grpSpPr bwMode="auto">
          <a:xfrm>
            <a:off x="6100763" y="1751013"/>
            <a:ext cx="130175" cy="128587"/>
            <a:chOff x="6101548" y="1750326"/>
            <a:chExt cx="129654" cy="129654"/>
          </a:xfrm>
        </p:grpSpPr>
        <p:sp>
          <p:nvSpPr>
            <p:cNvPr id="13" name="椭圆 12"/>
            <p:cNvSpPr/>
            <p:nvPr/>
          </p:nvSpPr>
          <p:spPr bwMode="auto">
            <a:xfrm>
              <a:off x="6101548" y="1750326"/>
              <a:ext cx="129654" cy="129654"/>
            </a:xfrm>
            <a:prstGeom prst="ellipse">
              <a:avLst/>
            </a:prstGeom>
            <a:solidFill>
              <a:schemeClr val="tx1">
                <a:lumMod val="75000"/>
                <a:lumOff val="25000"/>
                <a:alpha val="85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pic>
          <p:nvPicPr>
            <p:cNvPr id="10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5265" y="1772735"/>
              <a:ext cx="83801" cy="848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pic>
        <p:nvPicPr>
          <p:cNvPr id="1035" name="Picture 7"/>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295900" y="3994150"/>
            <a:ext cx="117475" cy="136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036" name="组合 41"/>
          <p:cNvGrpSpPr>
            <a:grpSpLocks/>
          </p:cNvGrpSpPr>
          <p:nvPr userDrawn="1"/>
        </p:nvGrpSpPr>
        <p:grpSpPr bwMode="auto">
          <a:xfrm>
            <a:off x="3040063" y="546100"/>
            <a:ext cx="225425" cy="225425"/>
            <a:chOff x="3039900" y="545911"/>
            <a:chExt cx="225188" cy="225188"/>
          </a:xfrm>
        </p:grpSpPr>
        <p:sp>
          <p:nvSpPr>
            <p:cNvPr id="17" name="椭圆 16"/>
            <p:cNvSpPr/>
            <p:nvPr/>
          </p:nvSpPr>
          <p:spPr bwMode="auto">
            <a:xfrm>
              <a:off x="3039900" y="545911"/>
              <a:ext cx="225188" cy="225188"/>
            </a:xfrm>
            <a:prstGeom prst="ellipse">
              <a:avLst/>
            </a:prstGeom>
            <a:solidFill>
              <a:schemeClr val="tx1">
                <a:lumMod val="75000"/>
                <a:lumOff val="25000"/>
                <a:alpha val="60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pic>
          <p:nvPicPr>
            <p:cNvPr id="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81132" y="599829"/>
              <a:ext cx="142725" cy="1110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1037" name="组合 37"/>
          <p:cNvGrpSpPr>
            <a:grpSpLocks/>
          </p:cNvGrpSpPr>
          <p:nvPr userDrawn="1"/>
        </p:nvGrpSpPr>
        <p:grpSpPr bwMode="auto">
          <a:xfrm>
            <a:off x="2586038" y="3022600"/>
            <a:ext cx="185737" cy="185738"/>
            <a:chOff x="2586251" y="3022980"/>
            <a:chExt cx="88710" cy="88710"/>
          </a:xfrm>
          <a:solidFill>
            <a:srgbClr val="C00000"/>
          </a:solidFill>
        </p:grpSpPr>
        <p:sp>
          <p:nvSpPr>
            <p:cNvPr id="20" name="椭圆 9"/>
            <p:cNvSpPr>
              <a:spLocks noChangeArrowheads="1"/>
            </p:cNvSpPr>
            <p:nvPr/>
          </p:nvSpPr>
          <p:spPr bwMode="auto">
            <a:xfrm>
              <a:off x="2586251" y="3022980"/>
              <a:ext cx="88710" cy="88710"/>
            </a:xfrm>
            <a:prstGeom prst="ellipse">
              <a:avLst/>
            </a:prstGeom>
            <a:grpFill/>
            <a:ln>
              <a:noFill/>
            </a:ln>
            <a:extLst>
              <a:ext uri="{91240B29-F687-4f45-9708-019B960494DF}">
                <a14:hiddenLine xmlns=""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a:latin typeface="+mn-ea"/>
                <a:ea typeface="+mn-ea"/>
                <a:cs typeface="+mn-cs"/>
              </a:endParaRPr>
            </a:p>
          </p:txBody>
        </p:sp>
        <p:pic>
          <p:nvPicPr>
            <p:cNvPr id="1064"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11596" y="3041493"/>
              <a:ext cx="45720" cy="51684"/>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pic>
        <p:nvPicPr>
          <p:cNvPr id="1038" name="Picture 1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3294063" y="1974850"/>
            <a:ext cx="71437" cy="77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3" name="椭圆 22"/>
          <p:cNvSpPr/>
          <p:nvPr userDrawn="1"/>
        </p:nvSpPr>
        <p:spPr bwMode="auto">
          <a:xfrm>
            <a:off x="7113588" y="2630488"/>
            <a:ext cx="250825" cy="249237"/>
          </a:xfrm>
          <a:prstGeom prst="ellipse">
            <a:avLst/>
          </a:prstGeom>
          <a:solidFill>
            <a:schemeClr val="tx1">
              <a:lumMod val="75000"/>
              <a:lumOff val="25000"/>
              <a:alpha val="86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pic>
        <p:nvPicPr>
          <p:cNvPr id="1040" name="Picture 15"/>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75500" y="2690813"/>
            <a:ext cx="133350" cy="1285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041" name="组合 46"/>
          <p:cNvGrpSpPr>
            <a:grpSpLocks/>
          </p:cNvGrpSpPr>
          <p:nvPr userDrawn="1"/>
        </p:nvGrpSpPr>
        <p:grpSpPr bwMode="auto">
          <a:xfrm>
            <a:off x="2327275" y="3386138"/>
            <a:ext cx="258763" cy="258762"/>
            <a:chOff x="1798978" y="3519004"/>
            <a:chExt cx="259307" cy="259307"/>
          </a:xfrm>
        </p:grpSpPr>
        <p:sp>
          <p:nvSpPr>
            <p:cNvPr id="26" name="椭圆 25"/>
            <p:cNvSpPr/>
            <p:nvPr/>
          </p:nvSpPr>
          <p:spPr bwMode="auto">
            <a:xfrm>
              <a:off x="1798978" y="3519004"/>
              <a:ext cx="259307" cy="259307"/>
            </a:xfrm>
            <a:prstGeom prst="ellipse">
              <a:avLst/>
            </a:prstGeom>
            <a:solidFill>
              <a:schemeClr val="tx1">
                <a:lumMod val="75000"/>
                <a:lumOff val="25000"/>
                <a:alpha val="73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pic>
          <p:nvPicPr>
            <p:cNvPr id="106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41931" y="3616045"/>
              <a:ext cx="173401" cy="859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1042" name="组合 38"/>
          <p:cNvGrpSpPr>
            <a:grpSpLocks/>
          </p:cNvGrpSpPr>
          <p:nvPr userDrawn="1"/>
        </p:nvGrpSpPr>
        <p:grpSpPr bwMode="auto">
          <a:xfrm>
            <a:off x="976313" y="1046163"/>
            <a:ext cx="300037" cy="300037"/>
            <a:chOff x="748396" y="764271"/>
            <a:chExt cx="300782" cy="300782"/>
          </a:xfrm>
        </p:grpSpPr>
        <p:sp>
          <p:nvSpPr>
            <p:cNvPr id="29" name="椭圆 28"/>
            <p:cNvSpPr/>
            <p:nvPr/>
          </p:nvSpPr>
          <p:spPr bwMode="auto">
            <a:xfrm>
              <a:off x="748396" y="764271"/>
              <a:ext cx="300782" cy="300782"/>
            </a:xfrm>
            <a:prstGeom prst="ellipse">
              <a:avLst/>
            </a:prstGeom>
            <a:solidFill>
              <a:schemeClr val="tx1">
                <a:lumMod val="75000"/>
                <a:lumOff val="25000"/>
                <a:alpha val="4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pic>
          <p:nvPicPr>
            <p:cNvPr id="1060"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730" y="856575"/>
              <a:ext cx="202114" cy="116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1043" name="组合 42"/>
          <p:cNvGrpSpPr>
            <a:grpSpLocks/>
          </p:cNvGrpSpPr>
          <p:nvPr userDrawn="1"/>
        </p:nvGrpSpPr>
        <p:grpSpPr bwMode="auto">
          <a:xfrm>
            <a:off x="1763713" y="4391025"/>
            <a:ext cx="300037" cy="300038"/>
            <a:chOff x="1365228" y="4292790"/>
            <a:chExt cx="300782" cy="300782"/>
          </a:xfrm>
        </p:grpSpPr>
        <p:sp>
          <p:nvSpPr>
            <p:cNvPr id="32" name="椭圆 31"/>
            <p:cNvSpPr/>
            <p:nvPr/>
          </p:nvSpPr>
          <p:spPr bwMode="auto">
            <a:xfrm>
              <a:off x="1365228" y="4292790"/>
              <a:ext cx="300782" cy="300782"/>
            </a:xfrm>
            <a:prstGeom prst="ellipse">
              <a:avLst/>
            </a:prstGeom>
            <a:solidFill>
              <a:schemeClr val="tx1">
                <a:lumMod val="75000"/>
                <a:lumOff val="25000"/>
                <a:alpha val="7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pic>
          <p:nvPicPr>
            <p:cNvPr id="1058"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17745" y="4364405"/>
              <a:ext cx="195748" cy="1575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1044" name="组合 1"/>
          <p:cNvGrpSpPr>
            <a:grpSpLocks/>
          </p:cNvGrpSpPr>
          <p:nvPr userDrawn="1"/>
        </p:nvGrpSpPr>
        <p:grpSpPr bwMode="auto">
          <a:xfrm>
            <a:off x="1169988" y="2619375"/>
            <a:ext cx="300037" cy="300038"/>
            <a:chOff x="1169908" y="2618983"/>
            <a:chExt cx="300782" cy="300782"/>
          </a:xfrm>
        </p:grpSpPr>
        <p:sp>
          <p:nvSpPr>
            <p:cNvPr id="35" name="椭圆 34"/>
            <p:cNvSpPr/>
            <p:nvPr/>
          </p:nvSpPr>
          <p:spPr bwMode="auto">
            <a:xfrm>
              <a:off x="1169908" y="2618983"/>
              <a:ext cx="300782" cy="300782"/>
            </a:xfrm>
            <a:prstGeom prst="ellipse">
              <a:avLst/>
            </a:prstGeom>
            <a:solidFill>
              <a:schemeClr val="tx1">
                <a:lumMod val="75000"/>
                <a:lumOff val="25000"/>
                <a:alpha val="80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pic>
          <p:nvPicPr>
            <p:cNvPr id="1056"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14468" y="2690598"/>
              <a:ext cx="211661" cy="1814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1045" name="组合 49"/>
          <p:cNvGrpSpPr>
            <a:grpSpLocks/>
          </p:cNvGrpSpPr>
          <p:nvPr userDrawn="1"/>
        </p:nvGrpSpPr>
        <p:grpSpPr bwMode="auto">
          <a:xfrm>
            <a:off x="7781925" y="4046538"/>
            <a:ext cx="320675" cy="320675"/>
            <a:chOff x="7874758" y="4418464"/>
            <a:chExt cx="320722" cy="320722"/>
          </a:xfrm>
        </p:grpSpPr>
        <p:sp>
          <p:nvSpPr>
            <p:cNvPr id="38" name="椭圆 37"/>
            <p:cNvSpPr/>
            <p:nvPr/>
          </p:nvSpPr>
          <p:spPr bwMode="auto">
            <a:xfrm>
              <a:off x="7874758" y="4418464"/>
              <a:ext cx="320722" cy="320722"/>
            </a:xfrm>
            <a:prstGeom prst="ellipse">
              <a:avLst/>
            </a:prstGeom>
            <a:solidFill>
              <a:schemeClr val="tx1">
                <a:lumMod val="75000"/>
                <a:lumOff val="25000"/>
                <a:alpha val="7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pic>
          <p:nvPicPr>
            <p:cNvPr id="1054" name="Picture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16039" y="4486736"/>
              <a:ext cx="238160" cy="1841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pic>
        <p:nvPicPr>
          <p:cNvPr id="1046" name="Picture 9"/>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2479675" y="1773238"/>
            <a:ext cx="127000" cy="136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047" name="组合 45"/>
          <p:cNvGrpSpPr>
            <a:grpSpLocks/>
          </p:cNvGrpSpPr>
          <p:nvPr userDrawn="1"/>
        </p:nvGrpSpPr>
        <p:grpSpPr bwMode="auto">
          <a:xfrm>
            <a:off x="6613525" y="3433763"/>
            <a:ext cx="258763" cy="258762"/>
            <a:chOff x="8470946" y="4206098"/>
            <a:chExt cx="259071" cy="259071"/>
          </a:xfrm>
        </p:grpSpPr>
        <p:sp>
          <p:nvSpPr>
            <p:cNvPr id="42" name="椭圆 41"/>
            <p:cNvSpPr/>
            <p:nvPr/>
          </p:nvSpPr>
          <p:spPr bwMode="auto">
            <a:xfrm>
              <a:off x="8470946" y="4206098"/>
              <a:ext cx="259071" cy="259071"/>
            </a:xfrm>
            <a:prstGeom prst="ellipse">
              <a:avLst/>
            </a:prstGeom>
            <a:solidFill>
              <a:schemeClr val="tx1">
                <a:lumMod val="75000"/>
                <a:lumOff val="25000"/>
                <a:alpha val="23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pic>
          <p:nvPicPr>
            <p:cNvPr id="1052" name="Picture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31343" y="4263316"/>
              <a:ext cx="144635" cy="1446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1048" name="组合 44"/>
          <p:cNvGrpSpPr>
            <a:grpSpLocks/>
          </p:cNvGrpSpPr>
          <p:nvPr userDrawn="1"/>
        </p:nvGrpSpPr>
        <p:grpSpPr bwMode="auto">
          <a:xfrm>
            <a:off x="7308850" y="912813"/>
            <a:ext cx="322263" cy="322262"/>
            <a:chOff x="7308304" y="912172"/>
            <a:chExt cx="323068" cy="323068"/>
          </a:xfrm>
        </p:grpSpPr>
        <p:sp>
          <p:nvSpPr>
            <p:cNvPr id="45" name="椭圆 44"/>
            <p:cNvSpPr/>
            <p:nvPr/>
          </p:nvSpPr>
          <p:spPr bwMode="auto">
            <a:xfrm>
              <a:off x="7308304" y="912172"/>
              <a:ext cx="323068" cy="323068"/>
            </a:xfrm>
            <a:prstGeom prst="ellipse">
              <a:avLst/>
            </a:prstGeom>
            <a:solidFill>
              <a:schemeClr val="tx1">
                <a:lumMod val="75000"/>
                <a:lumOff val="25000"/>
                <a:alpha val="31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mn-ea"/>
                <a:ea typeface="+mn-ea"/>
                <a:cs typeface="+mn-cs"/>
              </a:endParaRPr>
            </a:p>
          </p:txBody>
        </p:sp>
        <p:pic>
          <p:nvPicPr>
            <p:cNvPr id="1050" name="Picture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68780" y="990154"/>
              <a:ext cx="202117" cy="1671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spTree>
  </p:cSld>
  <p:clrMap bg1="lt1" tx1="dk1" bg2="lt2" tx2="dk2" accent1="accent1" accent2="accent2" accent3="accent3" accent4="accent4" accent5="accent5" accent6="accent6" hlink="hlink" folHlink="folHlink"/>
  <p:sldLayoutIdLst>
    <p:sldLayoutId id="2147483666" r:id="rId1"/>
  </p:sldLayoutIdLst>
  <p:txStyles>
    <p:titleStyle>
      <a:lvl1pPr algn="ctr" rtl="0" eaLnBrk="0" fontAlgn="base" hangingPunct="0">
        <a:spcBef>
          <a:spcPct val="0"/>
        </a:spcBef>
        <a:spcAft>
          <a:spcPct val="0"/>
        </a:spcAft>
        <a:defRPr kumimoji="1" sz="4400" kern="1200">
          <a:solidFill>
            <a:schemeClr val="tx1"/>
          </a:solidFill>
          <a:latin typeface="+mj-lt"/>
          <a:ea typeface="+mj-ea"/>
          <a:cs typeface="黑体" charset="0"/>
        </a:defRPr>
      </a:lvl1pPr>
      <a:lvl2pPr algn="ctr" rtl="0" eaLnBrk="0" fontAlgn="base" hangingPunct="0">
        <a:spcBef>
          <a:spcPct val="0"/>
        </a:spcBef>
        <a:spcAft>
          <a:spcPct val="0"/>
        </a:spcAft>
        <a:defRPr kumimoji="1" sz="4400">
          <a:solidFill>
            <a:schemeClr val="tx1"/>
          </a:solidFill>
          <a:latin typeface="Calibri" pitchFamily="34" charset="0"/>
          <a:ea typeface="黑体" pitchFamily="49" charset="-122"/>
          <a:cs typeface="黑体" charset="0"/>
        </a:defRPr>
      </a:lvl2pPr>
      <a:lvl3pPr algn="ctr" rtl="0" eaLnBrk="0" fontAlgn="base" hangingPunct="0">
        <a:spcBef>
          <a:spcPct val="0"/>
        </a:spcBef>
        <a:spcAft>
          <a:spcPct val="0"/>
        </a:spcAft>
        <a:defRPr kumimoji="1" sz="4400">
          <a:solidFill>
            <a:schemeClr val="tx1"/>
          </a:solidFill>
          <a:latin typeface="Calibri" pitchFamily="34" charset="0"/>
          <a:ea typeface="黑体" pitchFamily="49" charset="-122"/>
          <a:cs typeface="黑体" charset="0"/>
        </a:defRPr>
      </a:lvl3pPr>
      <a:lvl4pPr algn="ctr" rtl="0" eaLnBrk="0" fontAlgn="base" hangingPunct="0">
        <a:spcBef>
          <a:spcPct val="0"/>
        </a:spcBef>
        <a:spcAft>
          <a:spcPct val="0"/>
        </a:spcAft>
        <a:defRPr kumimoji="1" sz="4400">
          <a:solidFill>
            <a:schemeClr val="tx1"/>
          </a:solidFill>
          <a:latin typeface="Calibri" pitchFamily="34" charset="0"/>
          <a:ea typeface="黑体" pitchFamily="49" charset="-122"/>
          <a:cs typeface="黑体" charset="0"/>
        </a:defRPr>
      </a:lvl4pPr>
      <a:lvl5pPr algn="ctr" rtl="0" eaLnBrk="0" fontAlgn="base" hangingPunct="0">
        <a:spcBef>
          <a:spcPct val="0"/>
        </a:spcBef>
        <a:spcAft>
          <a:spcPct val="0"/>
        </a:spcAft>
        <a:defRPr kumimoji="1" sz="4400">
          <a:solidFill>
            <a:schemeClr val="tx1"/>
          </a:solidFill>
          <a:latin typeface="Calibri" pitchFamily="34" charset="0"/>
          <a:ea typeface="黑体" pitchFamily="49" charset="-122"/>
          <a:cs typeface="黑体" charset="0"/>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黑体" charset="0"/>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mn-ea"/>
          <a:cs typeface="黑体" charset="0"/>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mn-ea"/>
          <a:cs typeface="黑体" charset="0"/>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黑体" charset="0"/>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黑体"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组合 18"/>
          <p:cNvGrpSpPr>
            <a:grpSpLocks/>
          </p:cNvGrpSpPr>
          <p:nvPr userDrawn="1"/>
        </p:nvGrpSpPr>
        <p:grpSpPr bwMode="auto">
          <a:xfrm>
            <a:off x="493713" y="219075"/>
            <a:ext cx="92075" cy="314325"/>
            <a:chOff x="457200" y="427038"/>
            <a:chExt cx="127000" cy="431800"/>
          </a:xfrm>
        </p:grpSpPr>
        <p:sp>
          <p:nvSpPr>
            <p:cNvPr id="8" name="圆角矩形 1"/>
            <p:cNvSpPr>
              <a:spLocks noChangeArrowheads="1"/>
            </p:cNvSpPr>
            <p:nvPr/>
          </p:nvSpPr>
          <p:spPr bwMode="auto">
            <a:xfrm>
              <a:off x="457200" y="427038"/>
              <a:ext cx="127000" cy="126487"/>
            </a:xfrm>
            <a:prstGeom prst="roundRect">
              <a:avLst>
                <a:gd name="adj" fmla="val 16667"/>
              </a:avLst>
            </a:prstGeom>
            <a:solidFill>
              <a:schemeClr val="tx1">
                <a:lumMod val="75000"/>
                <a:lumOff val="25000"/>
              </a:schemeClr>
            </a:solidFill>
            <a:ln>
              <a:noFill/>
            </a:ln>
            <a:effectLst/>
          </p:spPr>
          <p:txBody>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eaLnBrk="1" fontAlgn="auto" hangingPunct="1">
                <a:spcBef>
                  <a:spcPts val="0"/>
                </a:spcBef>
                <a:spcAft>
                  <a:spcPts val="0"/>
                </a:spcAft>
                <a:defRPr/>
              </a:pPr>
              <a:endParaRPr lang="zh-CN" altLang="en-US">
                <a:cs typeface="+mn-cs"/>
              </a:endParaRPr>
            </a:p>
          </p:txBody>
        </p:sp>
        <p:sp>
          <p:nvSpPr>
            <p:cNvPr id="9" name="圆角矩形 23"/>
            <p:cNvSpPr>
              <a:spLocks noChangeArrowheads="1"/>
            </p:cNvSpPr>
            <p:nvPr/>
          </p:nvSpPr>
          <p:spPr bwMode="auto">
            <a:xfrm>
              <a:off x="457200" y="579695"/>
              <a:ext cx="127000" cy="126487"/>
            </a:xfrm>
            <a:prstGeom prst="roundRect">
              <a:avLst>
                <a:gd name="adj" fmla="val 16667"/>
              </a:avLst>
            </a:pr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defRPr/>
              </a:pPr>
              <a:endParaRPr lang="zh-CN" altLang="en-US">
                <a:latin typeface="Segoe UI" pitchFamily="34" charset="0"/>
                <a:ea typeface="微软雅黑" pitchFamily="34" charset="-122"/>
                <a:cs typeface="+mn-cs"/>
              </a:endParaRPr>
            </a:p>
          </p:txBody>
        </p:sp>
        <p:sp>
          <p:nvSpPr>
            <p:cNvPr id="10" name="圆角矩形 24"/>
            <p:cNvSpPr>
              <a:spLocks noChangeArrowheads="1"/>
            </p:cNvSpPr>
            <p:nvPr/>
          </p:nvSpPr>
          <p:spPr bwMode="auto">
            <a:xfrm>
              <a:off x="457200" y="732351"/>
              <a:ext cx="127000" cy="126487"/>
            </a:xfrm>
            <a:prstGeom prst="roundRect">
              <a:avLst>
                <a:gd name="adj" fmla="val 16667"/>
              </a:avLst>
            </a:prstGeom>
            <a:solidFill>
              <a:schemeClr val="tx1">
                <a:lumMod val="75000"/>
                <a:lumOff val="25000"/>
              </a:schemeClr>
            </a:solidFill>
            <a:ln>
              <a:noFill/>
            </a:ln>
            <a:effectLst/>
          </p:spPr>
          <p:txBody>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eaLnBrk="1" fontAlgn="auto" hangingPunct="1">
                <a:spcBef>
                  <a:spcPts val="0"/>
                </a:spcBef>
                <a:spcAft>
                  <a:spcPts val="0"/>
                </a:spcAft>
                <a:defRPr/>
              </a:pPr>
              <a:endParaRPr lang="zh-CN" altLang="en-US">
                <a:cs typeface="+mn-cs"/>
              </a:endParaRPr>
            </a:p>
          </p:txBody>
        </p:sp>
      </p:grpSp>
      <p:sp>
        <p:nvSpPr>
          <p:cNvPr id="11" name="矩形 10"/>
          <p:cNvSpPr/>
          <p:nvPr userDrawn="1"/>
        </p:nvSpPr>
        <p:spPr bwMode="auto">
          <a:xfrm>
            <a:off x="8167688" y="5049838"/>
            <a:ext cx="976312" cy="93662"/>
          </a:xfrm>
          <a:prstGeom prst="rect">
            <a:avLst/>
          </a:prstGeom>
          <a:solidFill>
            <a:schemeClr val="tx1">
              <a:lumMod val="75000"/>
              <a:lumOff val="25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Segoe UI" pitchFamily="34" charset="0"/>
              <a:ea typeface="微软雅黑" pitchFamily="34" charset="-122"/>
              <a:cs typeface="+mn-cs"/>
            </a:endParaRPr>
          </a:p>
        </p:txBody>
      </p:sp>
      <p:sp>
        <p:nvSpPr>
          <p:cNvPr id="2052" name="圆角矩形 3"/>
          <p:cNvSpPr>
            <a:spLocks/>
          </p:cNvSpPr>
          <p:nvPr userDrawn="1"/>
        </p:nvSpPr>
        <p:spPr bwMode="auto">
          <a:xfrm>
            <a:off x="7375525" y="-19050"/>
            <a:ext cx="1281113" cy="627063"/>
          </a:xfrm>
          <a:custGeom>
            <a:avLst/>
            <a:gdLst>
              <a:gd name="T0" fmla="*/ 89880426 w 1180531"/>
              <a:gd name="T1" fmla="*/ 0 h 577560"/>
              <a:gd name="T2" fmla="*/ 89880426 w 1180531"/>
              <a:gd name="T3" fmla="*/ 36089051 h 577560"/>
              <a:gd name="T4" fmla="*/ 81085461 w 1180531"/>
              <a:gd name="T5" fmla="*/ 45111777 h 577560"/>
              <a:gd name="T6" fmla="*/ 8794875 w 1180531"/>
              <a:gd name="T7" fmla="*/ 45111777 h 577560"/>
              <a:gd name="T8" fmla="*/ 0 w 1180531"/>
              <a:gd name="T9" fmla="*/ 36089051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pic>
        <p:nvPicPr>
          <p:cNvPr id="2053" name="图片 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91400" y="50800"/>
            <a:ext cx="1265238"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矩形 22"/>
          <p:cNvSpPr>
            <a:spLocks noChangeArrowheads="1"/>
          </p:cNvSpPr>
          <p:nvPr userDrawn="1"/>
        </p:nvSpPr>
        <p:spPr bwMode="auto">
          <a:xfrm>
            <a:off x="0" y="5049838"/>
            <a:ext cx="8113713" cy="93662"/>
          </a:xfrm>
          <a:prstGeom prst="rect">
            <a:avLst/>
          </a:prstGeom>
          <a:solidFill>
            <a:srgbClr val="C00000"/>
          </a:solidFill>
          <a:ln>
            <a:noFill/>
          </a:ln>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a:latin typeface="Segoe UI" pitchFamily="34" charset="0"/>
              <a:ea typeface="微软雅黑" pitchFamily="34" charset="-122"/>
              <a:cs typeface="+mn-cs"/>
            </a:endParaRPr>
          </a:p>
        </p:txBody>
      </p:sp>
    </p:spTree>
  </p:cSld>
  <p:clrMap bg1="lt1" tx1="dk1" bg2="lt2" tx2="dk2" accent1="accent1" accent2="accent2" accent3="accent3" accent4="accent4" accent5="accent5" accent6="accent6" hlink="hlink" folHlink="folHlink"/>
  <p:sldLayoutIdLst>
    <p:sldLayoutId id="2147483667" r:id="rId1"/>
    <p:sldLayoutId id="2147483673" r:id="rId2"/>
  </p:sldLayoutIdLst>
  <p:txStyles>
    <p:titleStyle>
      <a:lvl1pPr algn="l" rtl="0" eaLnBrk="0" fontAlgn="base" hangingPunct="0">
        <a:spcBef>
          <a:spcPct val="0"/>
        </a:spcBef>
        <a:spcAft>
          <a:spcPct val="0"/>
        </a:spcAft>
        <a:defRPr sz="2400" b="1" kern="1200">
          <a:solidFill>
            <a:schemeClr val="tx1"/>
          </a:solidFill>
          <a:latin typeface="黑体" panose="02010609060101010101" pitchFamily="49" charset="-122"/>
          <a:ea typeface="黑体" panose="02010609060101010101" pitchFamily="49" charset="-122"/>
          <a:cs typeface="黑体" charset="0"/>
        </a:defRPr>
      </a:lvl1pPr>
      <a:lvl2pPr algn="l" rtl="0" eaLnBrk="0" fontAlgn="base" hangingPunct="0">
        <a:spcBef>
          <a:spcPct val="0"/>
        </a:spcBef>
        <a:spcAft>
          <a:spcPct val="0"/>
        </a:spcAft>
        <a:defRPr sz="2400" b="1">
          <a:solidFill>
            <a:schemeClr val="tx1"/>
          </a:solidFill>
          <a:latin typeface="黑体" pitchFamily="49" charset="-122"/>
          <a:ea typeface="黑体" pitchFamily="49" charset="-122"/>
          <a:cs typeface="黑体" charset="0"/>
        </a:defRPr>
      </a:lvl2pPr>
      <a:lvl3pPr algn="l" rtl="0" eaLnBrk="0" fontAlgn="base" hangingPunct="0">
        <a:spcBef>
          <a:spcPct val="0"/>
        </a:spcBef>
        <a:spcAft>
          <a:spcPct val="0"/>
        </a:spcAft>
        <a:defRPr sz="2400" b="1">
          <a:solidFill>
            <a:schemeClr val="tx1"/>
          </a:solidFill>
          <a:latin typeface="黑体" pitchFamily="49" charset="-122"/>
          <a:ea typeface="黑体" pitchFamily="49" charset="-122"/>
          <a:cs typeface="黑体" charset="0"/>
        </a:defRPr>
      </a:lvl3pPr>
      <a:lvl4pPr algn="l" rtl="0" eaLnBrk="0" fontAlgn="base" hangingPunct="0">
        <a:spcBef>
          <a:spcPct val="0"/>
        </a:spcBef>
        <a:spcAft>
          <a:spcPct val="0"/>
        </a:spcAft>
        <a:defRPr sz="2400" b="1">
          <a:solidFill>
            <a:schemeClr val="tx1"/>
          </a:solidFill>
          <a:latin typeface="黑体" pitchFamily="49" charset="-122"/>
          <a:ea typeface="黑体" pitchFamily="49" charset="-122"/>
          <a:cs typeface="黑体" charset="0"/>
        </a:defRPr>
      </a:lvl4pPr>
      <a:lvl5pPr algn="l" rtl="0" eaLnBrk="0" fontAlgn="base" hangingPunct="0">
        <a:spcBef>
          <a:spcPct val="0"/>
        </a:spcBef>
        <a:spcAft>
          <a:spcPct val="0"/>
        </a:spcAft>
        <a:defRPr sz="2400" b="1">
          <a:solidFill>
            <a:schemeClr val="tx1"/>
          </a:solidFill>
          <a:latin typeface="黑体" pitchFamily="49" charset="-122"/>
          <a:ea typeface="黑体" pitchFamily="49" charset="-122"/>
          <a:cs typeface="黑体" charset="0"/>
        </a:defRPr>
      </a:lvl5pPr>
      <a:lvl6pPr marL="457200" algn="l" rtl="0" fontAlgn="base">
        <a:spcBef>
          <a:spcPct val="0"/>
        </a:spcBef>
        <a:spcAft>
          <a:spcPct val="0"/>
        </a:spcAft>
        <a:defRPr sz="2400" b="1">
          <a:solidFill>
            <a:schemeClr val="tx1"/>
          </a:solidFill>
          <a:latin typeface="黑体" pitchFamily="49" charset="-122"/>
          <a:ea typeface="黑体" pitchFamily="49" charset="-122"/>
        </a:defRPr>
      </a:lvl6pPr>
      <a:lvl7pPr marL="914400" algn="l" rtl="0" fontAlgn="base">
        <a:spcBef>
          <a:spcPct val="0"/>
        </a:spcBef>
        <a:spcAft>
          <a:spcPct val="0"/>
        </a:spcAft>
        <a:defRPr sz="2400" b="1">
          <a:solidFill>
            <a:schemeClr val="tx1"/>
          </a:solidFill>
          <a:latin typeface="黑体" pitchFamily="49" charset="-122"/>
          <a:ea typeface="黑体" pitchFamily="49" charset="-122"/>
        </a:defRPr>
      </a:lvl7pPr>
      <a:lvl8pPr marL="1371600" algn="l" rtl="0" fontAlgn="base">
        <a:spcBef>
          <a:spcPct val="0"/>
        </a:spcBef>
        <a:spcAft>
          <a:spcPct val="0"/>
        </a:spcAft>
        <a:defRPr sz="2400" b="1">
          <a:solidFill>
            <a:schemeClr val="tx1"/>
          </a:solidFill>
          <a:latin typeface="黑体" pitchFamily="49" charset="-122"/>
          <a:ea typeface="黑体" pitchFamily="49" charset="-122"/>
        </a:defRPr>
      </a:lvl8pPr>
      <a:lvl9pPr marL="1828800" algn="l" rtl="0" fontAlgn="base">
        <a:spcBef>
          <a:spcPct val="0"/>
        </a:spcBef>
        <a:spcAft>
          <a:spcPct val="0"/>
        </a:spcAft>
        <a:defRPr sz="2400" b="1">
          <a:solidFill>
            <a:schemeClr val="tx1"/>
          </a:solidFill>
          <a:latin typeface="黑体" pitchFamily="49" charset="-122"/>
          <a:ea typeface="黑体" pitchFamily="49" charset="-122"/>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黑体" charset="0"/>
        </a:defRPr>
      </a:lvl1pPr>
      <a:lvl2pPr marL="742950" indent="-285750" algn="l" rtl="0" eaLnBrk="0" fontAlgn="base" hangingPunct="0">
        <a:spcBef>
          <a:spcPct val="20000"/>
        </a:spcBef>
        <a:spcAft>
          <a:spcPct val="0"/>
        </a:spcAft>
        <a:buFont typeface="Arial" charset="0"/>
        <a:buChar char="–"/>
        <a:defRPr b="1" kern="1200">
          <a:solidFill>
            <a:schemeClr val="tx1"/>
          </a:solidFill>
          <a:latin typeface="黑体" panose="02010609060101010101" pitchFamily="49" charset="-122"/>
          <a:ea typeface="黑体" panose="02010609060101010101" pitchFamily="49" charset="-122"/>
          <a:cs typeface="黑体" charset="0"/>
        </a:defRPr>
      </a:lvl2pPr>
      <a:lvl3pPr marL="1143000" indent="-228600" algn="l" rtl="0" eaLnBrk="0" fontAlgn="base" hangingPunct="0">
        <a:spcBef>
          <a:spcPct val="20000"/>
        </a:spcBef>
        <a:spcAft>
          <a:spcPct val="0"/>
        </a:spcAft>
        <a:buFont typeface="Arial" charset="0"/>
        <a:buChar char="•"/>
        <a:defRPr sz="1400" b="1" kern="1200">
          <a:solidFill>
            <a:schemeClr val="tx1"/>
          </a:solidFill>
          <a:latin typeface="黑体" panose="02010609060101010101" pitchFamily="49" charset="-122"/>
          <a:ea typeface="黑体" panose="02010609060101010101" pitchFamily="49" charset="-122"/>
          <a:cs typeface="黑体" charset="0"/>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黑体" charset="0"/>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黑体"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8167688" y="5049838"/>
            <a:ext cx="976312" cy="93662"/>
          </a:xfrm>
          <a:prstGeom prst="rect">
            <a:avLst/>
          </a:prstGeom>
          <a:solidFill>
            <a:schemeClr val="tx1">
              <a:lumMod val="75000"/>
              <a:lumOff val="25000"/>
            </a:schemeClr>
          </a:solidFill>
          <a:ln w="9525" cap="flat" cmpd="sng" algn="ctr">
            <a:noFill/>
            <a:prstDash val="solid"/>
            <a:round/>
            <a:headEnd type="none" w="med" len="med"/>
            <a:tailEnd type="none" w="med" len="med"/>
          </a:ln>
          <a:effectLst/>
          <a:extLst/>
        </p:spPr>
        <p:txBody>
          <a:bodyPr/>
          <a:lstStyle/>
          <a:p>
            <a:pPr>
              <a:buFont typeface="Arial" pitchFamily="34" charset="0"/>
              <a:buNone/>
              <a:defRPr/>
            </a:pPr>
            <a:endParaRPr lang="zh-CN" altLang="en-US">
              <a:latin typeface="Segoe UI" pitchFamily="34" charset="0"/>
              <a:ea typeface="微软雅黑" pitchFamily="34" charset="-122"/>
              <a:cs typeface="+mn-cs"/>
            </a:endParaRPr>
          </a:p>
        </p:txBody>
      </p:sp>
      <p:sp>
        <p:nvSpPr>
          <p:cNvPr id="3075" name="圆角矩形 3"/>
          <p:cNvSpPr>
            <a:spLocks/>
          </p:cNvSpPr>
          <p:nvPr userDrawn="1"/>
        </p:nvSpPr>
        <p:spPr bwMode="auto">
          <a:xfrm>
            <a:off x="7375525" y="-19050"/>
            <a:ext cx="1281113" cy="627063"/>
          </a:xfrm>
          <a:custGeom>
            <a:avLst/>
            <a:gdLst>
              <a:gd name="T0" fmla="*/ 89880426 w 1180531"/>
              <a:gd name="T1" fmla="*/ 0 h 577560"/>
              <a:gd name="T2" fmla="*/ 89880426 w 1180531"/>
              <a:gd name="T3" fmla="*/ 36089051 h 577560"/>
              <a:gd name="T4" fmla="*/ 81085461 w 1180531"/>
              <a:gd name="T5" fmla="*/ 45111777 h 577560"/>
              <a:gd name="T6" fmla="*/ 8794875 w 1180531"/>
              <a:gd name="T7" fmla="*/ 45111777 h 577560"/>
              <a:gd name="T8" fmla="*/ 0 w 1180531"/>
              <a:gd name="T9" fmla="*/ 36089051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pic>
        <p:nvPicPr>
          <p:cNvPr id="3076" name="图片 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91400" y="50800"/>
            <a:ext cx="1265238"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矩形 22"/>
          <p:cNvSpPr>
            <a:spLocks noChangeArrowheads="1"/>
          </p:cNvSpPr>
          <p:nvPr userDrawn="1"/>
        </p:nvSpPr>
        <p:spPr bwMode="auto">
          <a:xfrm>
            <a:off x="0" y="5049838"/>
            <a:ext cx="8113713" cy="93662"/>
          </a:xfrm>
          <a:prstGeom prst="rect">
            <a:avLst/>
          </a:prstGeom>
          <a:solidFill>
            <a:srgbClr val="C00000"/>
          </a:solidFill>
          <a:ln>
            <a:noFill/>
          </a:ln>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a:latin typeface="Segoe UI" pitchFamily="34" charset="0"/>
              <a:ea typeface="微软雅黑" pitchFamily="34" charset="-122"/>
              <a:cs typeface="+mn-cs"/>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Lst>
  <p:txStyles>
    <p:titleStyle>
      <a:lvl1pPr algn="l" rtl="0" eaLnBrk="0" fontAlgn="base" hangingPunct="0">
        <a:spcBef>
          <a:spcPct val="0"/>
        </a:spcBef>
        <a:spcAft>
          <a:spcPct val="0"/>
        </a:spcAft>
        <a:defRPr sz="2400" b="1" kern="1200">
          <a:solidFill>
            <a:schemeClr val="tx1"/>
          </a:solidFill>
          <a:latin typeface="黑体" panose="02010609060101010101" pitchFamily="49" charset="-122"/>
          <a:ea typeface="黑体" panose="02010609060101010101" pitchFamily="49" charset="-122"/>
          <a:cs typeface="黑体" charset="0"/>
        </a:defRPr>
      </a:lvl1pPr>
      <a:lvl2pPr algn="l" rtl="0" eaLnBrk="0" fontAlgn="base" hangingPunct="0">
        <a:spcBef>
          <a:spcPct val="0"/>
        </a:spcBef>
        <a:spcAft>
          <a:spcPct val="0"/>
        </a:spcAft>
        <a:defRPr sz="2400" b="1">
          <a:solidFill>
            <a:schemeClr val="tx1"/>
          </a:solidFill>
          <a:latin typeface="黑体" pitchFamily="49" charset="-122"/>
          <a:ea typeface="黑体" pitchFamily="49" charset="-122"/>
          <a:cs typeface="黑体" charset="0"/>
        </a:defRPr>
      </a:lvl2pPr>
      <a:lvl3pPr algn="l" rtl="0" eaLnBrk="0" fontAlgn="base" hangingPunct="0">
        <a:spcBef>
          <a:spcPct val="0"/>
        </a:spcBef>
        <a:spcAft>
          <a:spcPct val="0"/>
        </a:spcAft>
        <a:defRPr sz="2400" b="1">
          <a:solidFill>
            <a:schemeClr val="tx1"/>
          </a:solidFill>
          <a:latin typeface="黑体" pitchFamily="49" charset="-122"/>
          <a:ea typeface="黑体" pitchFamily="49" charset="-122"/>
          <a:cs typeface="黑体" charset="0"/>
        </a:defRPr>
      </a:lvl3pPr>
      <a:lvl4pPr algn="l" rtl="0" eaLnBrk="0" fontAlgn="base" hangingPunct="0">
        <a:spcBef>
          <a:spcPct val="0"/>
        </a:spcBef>
        <a:spcAft>
          <a:spcPct val="0"/>
        </a:spcAft>
        <a:defRPr sz="2400" b="1">
          <a:solidFill>
            <a:schemeClr val="tx1"/>
          </a:solidFill>
          <a:latin typeface="黑体" pitchFamily="49" charset="-122"/>
          <a:ea typeface="黑体" pitchFamily="49" charset="-122"/>
          <a:cs typeface="黑体" charset="0"/>
        </a:defRPr>
      </a:lvl4pPr>
      <a:lvl5pPr algn="l" rtl="0" eaLnBrk="0" fontAlgn="base" hangingPunct="0">
        <a:spcBef>
          <a:spcPct val="0"/>
        </a:spcBef>
        <a:spcAft>
          <a:spcPct val="0"/>
        </a:spcAft>
        <a:defRPr sz="2400" b="1">
          <a:solidFill>
            <a:schemeClr val="tx1"/>
          </a:solidFill>
          <a:latin typeface="黑体" pitchFamily="49" charset="-122"/>
          <a:ea typeface="黑体" pitchFamily="49" charset="-122"/>
          <a:cs typeface="黑体" charset="0"/>
        </a:defRPr>
      </a:lvl5pPr>
      <a:lvl6pPr marL="457200" algn="l" rtl="0" fontAlgn="base">
        <a:spcBef>
          <a:spcPct val="0"/>
        </a:spcBef>
        <a:spcAft>
          <a:spcPct val="0"/>
        </a:spcAft>
        <a:defRPr sz="2400" b="1">
          <a:solidFill>
            <a:schemeClr val="tx1"/>
          </a:solidFill>
          <a:latin typeface="黑体" pitchFamily="49" charset="-122"/>
          <a:ea typeface="黑体" pitchFamily="49" charset="-122"/>
        </a:defRPr>
      </a:lvl6pPr>
      <a:lvl7pPr marL="914400" algn="l" rtl="0" fontAlgn="base">
        <a:spcBef>
          <a:spcPct val="0"/>
        </a:spcBef>
        <a:spcAft>
          <a:spcPct val="0"/>
        </a:spcAft>
        <a:defRPr sz="2400" b="1">
          <a:solidFill>
            <a:schemeClr val="tx1"/>
          </a:solidFill>
          <a:latin typeface="黑体" pitchFamily="49" charset="-122"/>
          <a:ea typeface="黑体" pitchFamily="49" charset="-122"/>
        </a:defRPr>
      </a:lvl7pPr>
      <a:lvl8pPr marL="1371600" algn="l" rtl="0" fontAlgn="base">
        <a:spcBef>
          <a:spcPct val="0"/>
        </a:spcBef>
        <a:spcAft>
          <a:spcPct val="0"/>
        </a:spcAft>
        <a:defRPr sz="2400" b="1">
          <a:solidFill>
            <a:schemeClr val="tx1"/>
          </a:solidFill>
          <a:latin typeface="黑体" pitchFamily="49" charset="-122"/>
          <a:ea typeface="黑体" pitchFamily="49" charset="-122"/>
        </a:defRPr>
      </a:lvl8pPr>
      <a:lvl9pPr marL="1828800" algn="l" rtl="0" fontAlgn="base">
        <a:spcBef>
          <a:spcPct val="0"/>
        </a:spcBef>
        <a:spcAft>
          <a:spcPct val="0"/>
        </a:spcAft>
        <a:defRPr sz="2400" b="1">
          <a:solidFill>
            <a:schemeClr val="tx1"/>
          </a:solidFill>
          <a:latin typeface="黑体" pitchFamily="49" charset="-122"/>
          <a:ea typeface="黑体" pitchFamily="49" charset="-122"/>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黑体" charset="0"/>
        </a:defRPr>
      </a:lvl1pPr>
      <a:lvl2pPr marL="742950" indent="-285750" algn="l" rtl="0" eaLnBrk="0" fontAlgn="base" hangingPunct="0">
        <a:spcBef>
          <a:spcPct val="20000"/>
        </a:spcBef>
        <a:spcAft>
          <a:spcPct val="0"/>
        </a:spcAft>
        <a:buFont typeface="Arial" charset="0"/>
        <a:buChar char="–"/>
        <a:defRPr b="1" kern="1200">
          <a:solidFill>
            <a:schemeClr val="tx1"/>
          </a:solidFill>
          <a:latin typeface="黑体" panose="02010609060101010101" pitchFamily="49" charset="-122"/>
          <a:ea typeface="黑体" panose="02010609060101010101" pitchFamily="49" charset="-122"/>
          <a:cs typeface="黑体" charset="0"/>
        </a:defRPr>
      </a:lvl2pPr>
      <a:lvl3pPr marL="1143000" indent="-228600" algn="l" rtl="0" eaLnBrk="0" fontAlgn="base" hangingPunct="0">
        <a:spcBef>
          <a:spcPct val="20000"/>
        </a:spcBef>
        <a:spcAft>
          <a:spcPct val="0"/>
        </a:spcAft>
        <a:buFont typeface="Arial" charset="0"/>
        <a:buChar char="•"/>
        <a:defRPr sz="1400" b="1" kern="1200">
          <a:solidFill>
            <a:schemeClr val="tx1"/>
          </a:solidFill>
          <a:latin typeface="黑体" panose="02010609060101010101" pitchFamily="49" charset="-122"/>
          <a:ea typeface="黑体" panose="02010609060101010101" pitchFamily="49" charset="-122"/>
          <a:cs typeface="黑体" charset="0"/>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黑体" charset="0"/>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黑体"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098" name="组合 9"/>
          <p:cNvGrpSpPr>
            <a:grpSpLocks/>
          </p:cNvGrpSpPr>
          <p:nvPr userDrawn="1"/>
        </p:nvGrpSpPr>
        <p:grpSpPr bwMode="auto">
          <a:xfrm>
            <a:off x="1944688" y="1817688"/>
            <a:ext cx="5148262" cy="787400"/>
            <a:chOff x="1944836" y="1767215"/>
            <a:chExt cx="5147444" cy="787423"/>
          </a:xfrm>
        </p:grpSpPr>
        <p:pic>
          <p:nvPicPr>
            <p:cNvPr id="4099"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01020" y="1767215"/>
              <a:ext cx="1907084" cy="7874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 name="直接连接符 8"/>
            <p:cNvCxnSpPr/>
            <p:nvPr/>
          </p:nvCxnSpPr>
          <p:spPr>
            <a:xfrm>
              <a:off x="1944836" y="2211728"/>
              <a:ext cx="16554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436781" y="2211728"/>
              <a:ext cx="16554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71" r:id="rId1"/>
    <p:sldLayoutId id="2147483672" r:id="rId2"/>
  </p:sldLayoutIdLst>
  <p:txStyles>
    <p:titleStyle>
      <a:lvl1pPr algn="ctr" rtl="0" eaLnBrk="0" fontAlgn="base" hangingPunct="0">
        <a:spcBef>
          <a:spcPct val="0"/>
        </a:spcBef>
        <a:spcAft>
          <a:spcPct val="0"/>
        </a:spcAft>
        <a:defRPr kumimoji="1" sz="4400" kern="1200">
          <a:solidFill>
            <a:schemeClr val="tx1"/>
          </a:solidFill>
          <a:latin typeface="+mj-lt"/>
          <a:ea typeface="+mj-ea"/>
          <a:cs typeface="黑体" charset="0"/>
        </a:defRPr>
      </a:lvl1pPr>
      <a:lvl2pPr algn="ctr" rtl="0" eaLnBrk="0" fontAlgn="base" hangingPunct="0">
        <a:spcBef>
          <a:spcPct val="0"/>
        </a:spcBef>
        <a:spcAft>
          <a:spcPct val="0"/>
        </a:spcAft>
        <a:defRPr kumimoji="1" sz="4400">
          <a:solidFill>
            <a:schemeClr val="tx1"/>
          </a:solidFill>
          <a:latin typeface="Calibri" pitchFamily="34" charset="0"/>
          <a:ea typeface="黑体" pitchFamily="49" charset="-122"/>
          <a:cs typeface="黑体" charset="0"/>
        </a:defRPr>
      </a:lvl2pPr>
      <a:lvl3pPr algn="ctr" rtl="0" eaLnBrk="0" fontAlgn="base" hangingPunct="0">
        <a:spcBef>
          <a:spcPct val="0"/>
        </a:spcBef>
        <a:spcAft>
          <a:spcPct val="0"/>
        </a:spcAft>
        <a:defRPr kumimoji="1" sz="4400">
          <a:solidFill>
            <a:schemeClr val="tx1"/>
          </a:solidFill>
          <a:latin typeface="Calibri" pitchFamily="34" charset="0"/>
          <a:ea typeface="黑体" pitchFamily="49" charset="-122"/>
          <a:cs typeface="黑体" charset="0"/>
        </a:defRPr>
      </a:lvl3pPr>
      <a:lvl4pPr algn="ctr" rtl="0" eaLnBrk="0" fontAlgn="base" hangingPunct="0">
        <a:spcBef>
          <a:spcPct val="0"/>
        </a:spcBef>
        <a:spcAft>
          <a:spcPct val="0"/>
        </a:spcAft>
        <a:defRPr kumimoji="1" sz="4400">
          <a:solidFill>
            <a:schemeClr val="tx1"/>
          </a:solidFill>
          <a:latin typeface="Calibri" pitchFamily="34" charset="0"/>
          <a:ea typeface="黑体" pitchFamily="49" charset="-122"/>
          <a:cs typeface="黑体" charset="0"/>
        </a:defRPr>
      </a:lvl4pPr>
      <a:lvl5pPr algn="ctr" rtl="0" eaLnBrk="0" fontAlgn="base" hangingPunct="0">
        <a:spcBef>
          <a:spcPct val="0"/>
        </a:spcBef>
        <a:spcAft>
          <a:spcPct val="0"/>
        </a:spcAft>
        <a:defRPr kumimoji="1" sz="4400">
          <a:solidFill>
            <a:schemeClr val="tx1"/>
          </a:solidFill>
          <a:latin typeface="Calibri" pitchFamily="34" charset="0"/>
          <a:ea typeface="黑体" pitchFamily="49" charset="-122"/>
          <a:cs typeface="黑体" charset="0"/>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黑体" charset="0"/>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mn-ea"/>
          <a:cs typeface="黑体" charset="0"/>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mn-ea"/>
          <a:cs typeface="黑体" charset="0"/>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黑体" charset="0"/>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黑体"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2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Box 3"/>
          <p:cNvSpPr txBox="1">
            <a:spLocks noChangeArrowheads="1"/>
          </p:cNvSpPr>
          <p:nvPr/>
        </p:nvSpPr>
        <p:spPr bwMode="auto">
          <a:xfrm>
            <a:off x="2841617" y="2211279"/>
            <a:ext cx="34163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eaLnBrk="1" hangingPunct="1"/>
            <a:r>
              <a:rPr lang="zh-CN" altLang="en-US" sz="3600" b="1" dirty="0">
                <a:solidFill>
                  <a:srgbClr val="262626"/>
                </a:solidFill>
                <a:latin typeface="微软雅黑" charset="-122"/>
                <a:ea typeface="微软雅黑" charset="-122"/>
              </a:rPr>
              <a:t>数据结构与算法</a:t>
            </a:r>
          </a:p>
        </p:txBody>
      </p:sp>
    </p:spTree>
    <p:extLst>
      <p:ext uri="{BB962C8B-B14F-4D97-AF65-F5344CB8AC3E}">
        <p14:creationId xmlns:p14="http://schemas.microsoft.com/office/powerpoint/2010/main" val="1110143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a:extLst>
              <a:ext uri="{FF2B5EF4-FFF2-40B4-BE49-F238E27FC236}">
                <a16:creationId xmlns:a16="http://schemas.microsoft.com/office/drawing/2014/main" id="{ECA5DB85-4D1B-F94E-AE38-EC001B4AB17B}"/>
              </a:ext>
            </a:extLst>
          </p:cNvPr>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a:extLst>
              <a:ext uri="{FF2B5EF4-FFF2-40B4-BE49-F238E27FC236}">
                <a16:creationId xmlns:a16="http://schemas.microsoft.com/office/drawing/2014/main" id="{4379A152-73CE-0C4D-A65E-21005E5A9657}"/>
              </a:ext>
            </a:extLst>
          </p:cNvPr>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9B796E08-29D5-3E45-AE6E-09295A5E0AAA}"/>
              </a:ext>
            </a:extLst>
          </p:cNvPr>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a:extLst>
              <a:ext uri="{FF2B5EF4-FFF2-40B4-BE49-F238E27FC236}">
                <a16:creationId xmlns:a16="http://schemas.microsoft.com/office/drawing/2014/main" id="{37F08FF3-A491-9841-8E3E-55FCE5A6AFA8}"/>
              </a:ext>
            </a:extLst>
          </p:cNvPr>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a:extLst>
              <a:ext uri="{FF2B5EF4-FFF2-40B4-BE49-F238E27FC236}">
                <a16:creationId xmlns:a16="http://schemas.microsoft.com/office/drawing/2014/main" id="{A61C9820-4E47-E048-BEA5-E766D7E6537F}"/>
              </a:ext>
            </a:extLst>
          </p:cNvPr>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41F0566F-C64E-D14B-B78A-20E6536C3895}"/>
              </a:ext>
            </a:extLst>
          </p:cNvPr>
          <p:cNvSpPr/>
          <p:nvPr/>
        </p:nvSpPr>
        <p:spPr>
          <a:xfrm>
            <a:off x="3936367" y="2010555"/>
            <a:ext cx="2789546" cy="562783"/>
          </a:xfrm>
          <a:prstGeom prst="rect">
            <a:avLst/>
          </a:prstGeom>
        </p:spPr>
        <p:txBody>
          <a:bodyPr wrap="none">
            <a:spAutoFit/>
          </a:bodyPr>
          <a:lstStyle/>
          <a:p>
            <a:pPr>
              <a:lnSpc>
                <a:spcPct val="200000"/>
              </a:lnSpc>
              <a:buFont typeface="Wingdings" charset="2"/>
              <a:buChar char="u"/>
            </a:pPr>
            <a:r>
              <a:rPr lang="zh-CN" altLang="en-US" dirty="0">
                <a:latin typeface="微软雅黑" charset="-122"/>
                <a:ea typeface="微软雅黑" charset="-122"/>
              </a:rPr>
              <a:t> 知道内存怎么存储数据</a:t>
            </a:r>
            <a:endParaRPr lang="en-US" altLang="zh-CN" dirty="0">
              <a:latin typeface="微软雅黑" charset="-122"/>
              <a:ea typeface="微软雅黑" charset="-122"/>
            </a:endParaRPr>
          </a:p>
        </p:txBody>
      </p:sp>
    </p:spTree>
    <p:extLst>
      <p:ext uri="{BB962C8B-B14F-4D97-AF65-F5344CB8AC3E}">
        <p14:creationId xmlns:p14="http://schemas.microsoft.com/office/powerpoint/2010/main" val="2164389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latin typeface="微软雅黑" charset="-122"/>
                <a:ea typeface="微软雅黑" charset="-122"/>
              </a:rPr>
              <a:t>2.</a:t>
            </a:r>
            <a:r>
              <a:rPr lang="zh-CN" altLang="en-US" sz="2400" b="1" dirty="0">
                <a:latin typeface="微软雅黑" charset="-122"/>
                <a:ea typeface="微软雅黑" charset="-122"/>
              </a:rPr>
              <a:t> 内存的存储结构</a:t>
            </a:r>
            <a:endParaRPr lang="en-US" altLang="zh-CN" sz="2400" b="1" dirty="0">
              <a:latin typeface="微软雅黑" charset="-122"/>
              <a:ea typeface="微软雅黑" charset="-122"/>
            </a:endParaRPr>
          </a:p>
        </p:txBody>
      </p:sp>
      <p:sp>
        <p:nvSpPr>
          <p:cNvPr id="2" name="文本框 1">
            <a:extLst>
              <a:ext uri="{FF2B5EF4-FFF2-40B4-BE49-F238E27FC236}">
                <a16:creationId xmlns:a16="http://schemas.microsoft.com/office/drawing/2014/main" id="{22AE01BF-2E67-584F-AE9C-9EC9EFF323A8}"/>
              </a:ext>
            </a:extLst>
          </p:cNvPr>
          <p:cNvSpPr txBox="1"/>
          <p:nvPr/>
        </p:nvSpPr>
        <p:spPr>
          <a:xfrm>
            <a:off x="971600" y="862336"/>
            <a:ext cx="1963999" cy="646331"/>
          </a:xfrm>
          <a:prstGeom prst="rect">
            <a:avLst/>
          </a:prstGeom>
          <a:noFill/>
        </p:spPr>
        <p:txBody>
          <a:bodyPr wrap="none" rtlCol="0">
            <a:spAutoFit/>
          </a:bodyPr>
          <a:lstStyle/>
          <a:p>
            <a:pPr fontAlgn="auto">
              <a:spcBef>
                <a:spcPts val="0"/>
              </a:spcBef>
              <a:spcAft>
                <a:spcPts val="0"/>
              </a:spcAft>
            </a:pPr>
            <a:r>
              <a:rPr kumimoji="1" lang="en-US" altLang="zh-CN" dirty="0">
                <a:latin typeface="Microsoft YaHei" panose="020B0503020204020204" pitchFamily="34" charset="-122"/>
                <a:ea typeface="Microsoft YaHei" panose="020B0503020204020204" pitchFamily="34" charset="-122"/>
              </a:rPr>
              <a:t>2.1 </a:t>
            </a:r>
            <a:r>
              <a:rPr lang="zh-CN" altLang="en-US" dirty="0">
                <a:latin typeface="微软雅黑" charset="-122"/>
                <a:ea typeface="微软雅黑" charset="-122"/>
              </a:rPr>
              <a:t>内存存储结构</a:t>
            </a:r>
            <a:endParaRPr lang="en-US" altLang="zh-CN" dirty="0">
              <a:latin typeface="微软雅黑" charset="-122"/>
              <a:ea typeface="微软雅黑" charset="-122"/>
            </a:endParaRPr>
          </a:p>
          <a:p>
            <a:pPr fontAlgn="auto">
              <a:spcBef>
                <a:spcPts val="0"/>
              </a:spcBef>
              <a:spcAft>
                <a:spcPts val="0"/>
              </a:spcAft>
            </a:pPr>
            <a:endParaRPr kumimoji="1" lang="zh-CN" altLang="en-US" dirty="0">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F59B6708-CCB6-3D42-B8C0-C5A79CD2E722}"/>
              </a:ext>
            </a:extLst>
          </p:cNvPr>
          <p:cNvSpPr/>
          <p:nvPr/>
        </p:nvSpPr>
        <p:spPr>
          <a:xfrm>
            <a:off x="938856" y="1387213"/>
            <a:ext cx="6948264" cy="276999"/>
          </a:xfrm>
          <a:prstGeom prst="rect">
            <a:avLst/>
          </a:prstGeom>
        </p:spPr>
        <p:txBody>
          <a:bodyPr wrap="square">
            <a:spAutoFit/>
          </a:bodyPr>
          <a:lstStyle/>
          <a:p>
            <a:r>
              <a:rPr lang="zh-CN" altLang="en-US" sz="1200" dirty="0">
                <a:latin typeface="Microsoft YaHei" panose="020B0503020204020204" pitchFamily="34" charset="-122"/>
                <a:ea typeface="Microsoft YaHei" panose="020B0503020204020204" pitchFamily="34" charset="-122"/>
              </a:rPr>
              <a:t>内存是以</a:t>
            </a:r>
            <a:r>
              <a:rPr lang="zh-CN" altLang="en-US" sz="1200" dirty="0">
                <a:solidFill>
                  <a:srgbClr val="FF0000"/>
                </a:solidFill>
                <a:latin typeface="Microsoft YaHei" panose="020B0503020204020204" pitchFamily="34" charset="-122"/>
                <a:ea typeface="Microsoft YaHei" panose="020B0503020204020204" pitchFamily="34" charset="-122"/>
              </a:rPr>
              <a:t>字节</a:t>
            </a:r>
            <a:r>
              <a:rPr lang="zh-CN" altLang="en-US" sz="1200" dirty="0">
                <a:latin typeface="Microsoft YaHei" panose="020B0503020204020204" pitchFamily="34" charset="-122"/>
                <a:ea typeface="Microsoft YaHei" panose="020B0503020204020204" pitchFamily="34" charset="-122"/>
              </a:rPr>
              <a:t>为基本</a:t>
            </a:r>
            <a:r>
              <a:rPr lang="zh-CN" altLang="en-US" sz="1200" dirty="0">
                <a:solidFill>
                  <a:srgbClr val="FF0000"/>
                </a:solidFill>
                <a:latin typeface="Microsoft YaHei" panose="020B0503020204020204" pitchFamily="34" charset="-122"/>
                <a:ea typeface="Microsoft YaHei" panose="020B0503020204020204" pitchFamily="34" charset="-122"/>
              </a:rPr>
              <a:t>存储单位</a:t>
            </a:r>
            <a:r>
              <a:rPr lang="zh-CN" altLang="en-US" sz="1200" dirty="0">
                <a:latin typeface="Microsoft YaHei" panose="020B0503020204020204" pitchFamily="34" charset="-122"/>
                <a:ea typeface="Microsoft YaHei" panose="020B0503020204020204" pitchFamily="34" charset="-122"/>
              </a:rPr>
              <a:t>的</a:t>
            </a:r>
            <a:r>
              <a:rPr lang="en-US" altLang="zh-CN" sz="1200" dirty="0">
                <a:latin typeface="Microsoft YaHei" panose="020B0503020204020204" pitchFamily="34" charset="-122"/>
                <a:ea typeface="Microsoft YaHei" panose="020B0503020204020204" pitchFamily="34" charset="-122"/>
              </a:rPr>
              <a:t>(1024b</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1kb)</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 每个基本</a:t>
            </a:r>
            <a:r>
              <a:rPr lang="zh-CN" altLang="en-US" sz="1200" dirty="0">
                <a:solidFill>
                  <a:srgbClr val="FF0000"/>
                </a:solidFill>
                <a:latin typeface="Microsoft YaHei" panose="020B0503020204020204" pitchFamily="34" charset="-122"/>
                <a:ea typeface="Microsoft YaHei" panose="020B0503020204020204" pitchFamily="34" charset="-122"/>
              </a:rPr>
              <a:t>存储空间</a:t>
            </a:r>
            <a:r>
              <a:rPr lang="zh-CN" altLang="en-US" sz="1200" dirty="0">
                <a:latin typeface="Microsoft YaHei" panose="020B0503020204020204" pitchFamily="34" charset="-122"/>
                <a:ea typeface="Microsoft YaHei" panose="020B0503020204020204" pitchFamily="34" charset="-122"/>
              </a:rPr>
              <a:t>都有自己的</a:t>
            </a:r>
            <a:r>
              <a:rPr lang="zh-CN" altLang="en-US" sz="1200" dirty="0">
                <a:solidFill>
                  <a:srgbClr val="FF0000"/>
                </a:solidFill>
                <a:latin typeface="Microsoft YaHei" panose="020B0503020204020204" pitchFamily="34" charset="-122"/>
                <a:ea typeface="Microsoft YaHei" panose="020B0503020204020204" pitchFamily="34" charset="-122"/>
              </a:rPr>
              <a:t>地址</a:t>
            </a:r>
            <a:endParaRPr lang="en-US" altLang="zh-CN" sz="1200" dirty="0">
              <a:solidFill>
                <a:srgbClr val="FF0000"/>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0A7FE5D1-5171-C845-8EFB-D93F3630BB13}"/>
              </a:ext>
            </a:extLst>
          </p:cNvPr>
          <p:cNvSpPr txBox="1"/>
          <p:nvPr/>
        </p:nvSpPr>
        <p:spPr>
          <a:xfrm>
            <a:off x="1306084" y="1699508"/>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Microsoft YaHei" panose="020B0503020204020204" pitchFamily="34" charset="-122"/>
                <a:ea typeface="Microsoft YaHei" panose="020B0503020204020204" pitchFamily="34" charset="-122"/>
              </a:rPr>
              <a:t>0x11</a:t>
            </a:r>
            <a:endParaRPr kumimoji="1" lang="zh-CN" altLang="en-US" sz="1200"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0B4D8C86-81DF-BD4E-8CCC-798B82E1CD77}"/>
              </a:ext>
            </a:extLst>
          </p:cNvPr>
          <p:cNvSpPr txBox="1"/>
          <p:nvPr/>
        </p:nvSpPr>
        <p:spPr>
          <a:xfrm>
            <a:off x="1303178" y="2099429"/>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Microsoft YaHei" panose="020B0503020204020204" pitchFamily="34" charset="-122"/>
                <a:ea typeface="Microsoft YaHei" panose="020B0503020204020204" pitchFamily="34" charset="-122"/>
              </a:rPr>
              <a:t>0x12</a:t>
            </a:r>
            <a:endParaRPr kumimoji="1" lang="zh-CN" altLang="en-US" sz="1200" dirty="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06B335B3-55DD-D84B-BA4C-17581303A852}"/>
              </a:ext>
            </a:extLst>
          </p:cNvPr>
          <p:cNvSpPr txBox="1"/>
          <p:nvPr/>
        </p:nvSpPr>
        <p:spPr>
          <a:xfrm>
            <a:off x="1303178" y="2518933"/>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Microsoft YaHei" panose="020B0503020204020204" pitchFamily="34" charset="-122"/>
                <a:ea typeface="Microsoft YaHei" panose="020B0503020204020204" pitchFamily="34" charset="-122"/>
              </a:rPr>
              <a:t>0x13</a:t>
            </a:r>
            <a:endParaRPr kumimoji="1" lang="zh-CN" altLang="en-US" sz="1200" dirty="0">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22E0B6E9-0041-D444-A3BD-DF0AA2F33699}"/>
              </a:ext>
            </a:extLst>
          </p:cNvPr>
          <p:cNvSpPr txBox="1"/>
          <p:nvPr/>
        </p:nvSpPr>
        <p:spPr>
          <a:xfrm>
            <a:off x="1303178" y="2919791"/>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Microsoft YaHei" panose="020B0503020204020204" pitchFamily="34" charset="-122"/>
                <a:ea typeface="Microsoft YaHei" panose="020B0503020204020204" pitchFamily="34" charset="-122"/>
              </a:rPr>
              <a:t>0x14</a:t>
            </a:r>
            <a:endParaRPr kumimoji="1" lang="zh-CN" altLang="en-US" sz="1200" dirty="0">
              <a:latin typeface="Microsoft YaHei" panose="020B0503020204020204" pitchFamily="34" charset="-122"/>
              <a:ea typeface="Microsoft YaHei" panose="020B0503020204020204" pitchFamily="34" charset="-122"/>
            </a:endParaRPr>
          </a:p>
        </p:txBody>
      </p:sp>
      <p:graphicFrame>
        <p:nvGraphicFramePr>
          <p:cNvPr id="12" name="表格 11">
            <a:extLst>
              <a:ext uri="{FF2B5EF4-FFF2-40B4-BE49-F238E27FC236}">
                <a16:creationId xmlns:a16="http://schemas.microsoft.com/office/drawing/2014/main" id="{E7C13CD8-AD2C-7E43-8A7F-59935C0B1FC4}"/>
              </a:ext>
            </a:extLst>
          </p:cNvPr>
          <p:cNvGraphicFramePr>
            <a:graphicFrameLocks noGrp="1"/>
          </p:cNvGraphicFramePr>
          <p:nvPr/>
        </p:nvGraphicFramePr>
        <p:xfrm>
          <a:off x="1835696" y="1720960"/>
          <a:ext cx="1080856" cy="1613084"/>
        </p:xfrm>
        <a:graphic>
          <a:graphicData uri="http://schemas.openxmlformats.org/drawingml/2006/table">
            <a:tbl>
              <a:tblPr bandRow="1">
                <a:tableStyleId>{125E5076-3810-47DD-B79F-674D7AD40C01}</a:tableStyleId>
              </a:tblPr>
              <a:tblGrid>
                <a:gridCol w="1080856">
                  <a:extLst>
                    <a:ext uri="{9D8B030D-6E8A-4147-A177-3AD203B41FA5}">
                      <a16:colId xmlns:a16="http://schemas.microsoft.com/office/drawing/2014/main" val="2006434337"/>
                    </a:ext>
                  </a:extLst>
                </a:gridCol>
              </a:tblGrid>
              <a:tr h="40327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149894464"/>
                  </a:ext>
                </a:extLst>
              </a:tr>
              <a:tr h="40327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64264350"/>
                  </a:ext>
                </a:extLst>
              </a:tr>
              <a:tr h="403271">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948222675"/>
                  </a:ext>
                </a:extLst>
              </a:tr>
              <a:tr h="40327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67721100"/>
                  </a:ext>
                </a:extLst>
              </a:tr>
            </a:tbl>
          </a:graphicData>
        </a:graphic>
      </p:graphicFrame>
      <p:sp>
        <p:nvSpPr>
          <p:cNvPr id="15" name="文本框 14">
            <a:extLst>
              <a:ext uri="{FF2B5EF4-FFF2-40B4-BE49-F238E27FC236}">
                <a16:creationId xmlns:a16="http://schemas.microsoft.com/office/drawing/2014/main" id="{C578411C-B084-764C-ACAF-0BA6D947EDC8}"/>
              </a:ext>
            </a:extLst>
          </p:cNvPr>
          <p:cNvSpPr txBox="1"/>
          <p:nvPr/>
        </p:nvSpPr>
        <p:spPr>
          <a:xfrm>
            <a:off x="929393" y="3526546"/>
            <a:ext cx="5245347" cy="646331"/>
          </a:xfrm>
          <a:prstGeom prst="rect">
            <a:avLst/>
          </a:prstGeom>
          <a:noFill/>
        </p:spPr>
        <p:txBody>
          <a:bodyPr wrap="none" rtlCol="0">
            <a:spAutoFit/>
          </a:bodyPr>
          <a:lstStyle/>
          <a:p>
            <a:r>
              <a:rPr lang="zh-CN" altLang="en-US" sz="1200" dirty="0">
                <a:solidFill>
                  <a:srgbClr val="FF0000"/>
                </a:solidFill>
                <a:latin typeface="Microsoft YaHei" panose="020B0503020204020204" pitchFamily="34" charset="-122"/>
                <a:ea typeface="Microsoft YaHei" panose="020B0503020204020204" pitchFamily="34" charset="-122"/>
              </a:rPr>
              <a:t>整形</a:t>
            </a:r>
            <a:r>
              <a:rPr lang="en-US" altLang="zh-CN" sz="1200" dirty="0">
                <a:solidFill>
                  <a:srgbClr val="FF0000"/>
                </a:solidFill>
                <a:latin typeface="Microsoft YaHei" panose="020B0503020204020204" pitchFamily="34" charset="-122"/>
                <a:ea typeface="Microsoft YaHei" panose="020B0503020204020204" pitchFamily="34" charset="-122"/>
              </a:rPr>
              <a:t>(</a:t>
            </a:r>
            <a:r>
              <a:rPr lang="en-US" altLang="zh-CN" sz="1200" dirty="0" err="1">
                <a:solidFill>
                  <a:srgbClr val="FF0000"/>
                </a:solidFill>
                <a:latin typeface="Microsoft YaHei" panose="020B0503020204020204" pitchFamily="34" charset="-122"/>
                <a:ea typeface="Microsoft YaHei" panose="020B0503020204020204" pitchFamily="34" charset="-122"/>
              </a:rPr>
              <a:t>int</a:t>
            </a:r>
            <a:r>
              <a:rPr lang="en-US" altLang="zh-CN" sz="1200" dirty="0">
                <a:solidFill>
                  <a:srgbClr val="FF0000"/>
                </a:solidFill>
                <a:latin typeface="Microsoft YaHei" panose="020B0503020204020204" pitchFamily="34" charset="-122"/>
                <a:ea typeface="Microsoft YaHei" panose="020B0503020204020204" pitchFamily="34" charset="-122"/>
              </a:rPr>
              <a:t>)</a:t>
            </a:r>
            <a:r>
              <a:rPr lang="zh-CN" altLang="en-US" sz="1200" dirty="0">
                <a:solidFill>
                  <a:srgbClr val="FF0000"/>
                </a:solidFill>
                <a:latin typeface="Microsoft YaHei" panose="020B0503020204020204" pitchFamily="34" charset="-122"/>
                <a:ea typeface="Microsoft YaHei" panose="020B0503020204020204" pitchFamily="34" charset="-122"/>
              </a:rPr>
              <a:t> </a:t>
            </a:r>
            <a:r>
              <a:rPr lang="en-US" altLang="zh-CN" sz="1200" dirty="0">
                <a:solidFill>
                  <a:srgbClr val="FF0000"/>
                </a:solidFill>
                <a:latin typeface="Microsoft YaHei" panose="020B0503020204020204" pitchFamily="34" charset="-122"/>
                <a:ea typeface="Microsoft YaHei" panose="020B0503020204020204" pitchFamily="34" charset="-122"/>
              </a:rPr>
              <a:t>:</a:t>
            </a:r>
            <a:r>
              <a:rPr lang="zh-CN" altLang="en-US" sz="1200" dirty="0">
                <a:solidFill>
                  <a:srgbClr val="FF0000"/>
                </a:solidFill>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4</a:t>
            </a:r>
            <a:r>
              <a:rPr lang="zh-CN" altLang="en-US" sz="1200" dirty="0">
                <a:latin typeface="Microsoft YaHei" panose="020B0503020204020204" pitchFamily="34" charset="-122"/>
                <a:ea typeface="Microsoft YaHei" panose="020B0503020204020204" pitchFamily="34" charset="-122"/>
              </a:rPr>
              <a:t>个字节</a:t>
            </a:r>
            <a:endParaRPr lang="en-US" altLang="zh-CN" sz="1200" dirty="0">
              <a:latin typeface="Microsoft YaHei" panose="020B0503020204020204" pitchFamily="34" charset="-122"/>
              <a:ea typeface="Microsoft YaHei" panose="020B0503020204020204" pitchFamily="34" charset="-122"/>
            </a:endParaRPr>
          </a:p>
          <a:p>
            <a:r>
              <a:rPr lang="zh-CN" altLang="en-US" sz="1200" dirty="0">
                <a:solidFill>
                  <a:srgbClr val="FF0000"/>
                </a:solidFill>
                <a:latin typeface="Microsoft YaHei" panose="020B0503020204020204" pitchFamily="34" charset="-122"/>
                <a:ea typeface="Microsoft YaHei" panose="020B0503020204020204" pitchFamily="34" charset="-122"/>
              </a:rPr>
              <a:t>字符</a:t>
            </a:r>
            <a:r>
              <a:rPr lang="en-US" altLang="zh-CN" sz="1200" dirty="0">
                <a:solidFill>
                  <a:srgbClr val="FF0000"/>
                </a:solidFill>
                <a:latin typeface="Microsoft YaHei" panose="020B0503020204020204" pitchFamily="34" charset="-122"/>
                <a:ea typeface="Microsoft YaHei" panose="020B0503020204020204" pitchFamily="34" charset="-122"/>
              </a:rPr>
              <a:t>(char):</a:t>
            </a:r>
            <a:r>
              <a:rPr lang="zh-CN" altLang="en-US" sz="1200" dirty="0">
                <a:solidFill>
                  <a:srgbClr val="FF0000"/>
                </a:solidFill>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1</a:t>
            </a:r>
            <a:r>
              <a:rPr lang="zh-CN" altLang="en-US" sz="1200" dirty="0">
                <a:latin typeface="Microsoft YaHei" panose="020B0503020204020204" pitchFamily="34" charset="-122"/>
                <a:ea typeface="Microsoft YaHei" panose="020B0503020204020204" pitchFamily="34" charset="-122"/>
              </a:rPr>
              <a:t>个字节 </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 单个字符</a:t>
            </a:r>
            <a:r>
              <a:rPr lang="en-US" altLang="zh-CN" sz="1200" dirty="0">
                <a:latin typeface="Microsoft YaHei" panose="020B0503020204020204" pitchFamily="34" charset="-122"/>
                <a:ea typeface="Microsoft YaHei" panose="020B0503020204020204" pitchFamily="34" charset="-122"/>
              </a:rPr>
              <a:t>“a”</a:t>
            </a:r>
            <a:r>
              <a:rPr lang="zh-CN" altLang="en-US" sz="1200" dirty="0">
                <a:latin typeface="Microsoft YaHei" panose="020B0503020204020204" pitchFamily="34" charset="-122"/>
                <a:ea typeface="Microsoft YaHei" panose="020B0503020204020204" pitchFamily="34" charset="-122"/>
              </a:rPr>
              <a:t>占</a:t>
            </a:r>
            <a:r>
              <a:rPr lang="en-US" altLang="zh-CN" sz="1200" dirty="0">
                <a:latin typeface="Microsoft YaHei" panose="020B0503020204020204" pitchFamily="34" charset="-122"/>
                <a:ea typeface="Microsoft YaHei" panose="020B0503020204020204" pitchFamily="34" charset="-122"/>
              </a:rPr>
              <a:t>1</a:t>
            </a:r>
            <a:r>
              <a:rPr lang="zh-CN" altLang="en-US" sz="1200" dirty="0">
                <a:latin typeface="Microsoft YaHei" panose="020B0503020204020204" pitchFamily="34" charset="-122"/>
                <a:ea typeface="Microsoft YaHei" panose="020B0503020204020204" pitchFamily="34" charset="-122"/>
              </a:rPr>
              <a:t>个字节</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 字符串</a:t>
            </a:r>
            <a:r>
              <a:rPr lang="en-US" altLang="zh-CN" sz="1200" dirty="0">
                <a:latin typeface="Microsoft YaHei" panose="020B0503020204020204" pitchFamily="34" charset="-122"/>
                <a:ea typeface="Microsoft YaHei" panose="020B0503020204020204" pitchFamily="34" charset="-122"/>
              </a:rPr>
              <a:t>“</a:t>
            </a:r>
            <a:r>
              <a:rPr lang="en-US" altLang="zh-CN" sz="1200" dirty="0" err="1">
                <a:latin typeface="Microsoft YaHei" panose="020B0503020204020204" pitchFamily="34" charset="-122"/>
                <a:ea typeface="Microsoft YaHei" panose="020B0503020204020204" pitchFamily="34" charset="-122"/>
              </a:rPr>
              <a:t>abc</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占</a:t>
            </a:r>
            <a:r>
              <a:rPr lang="en-US" altLang="zh-CN" sz="1200" dirty="0">
                <a:latin typeface="Microsoft YaHei" panose="020B0503020204020204" pitchFamily="34" charset="-122"/>
                <a:ea typeface="Microsoft YaHei" panose="020B0503020204020204" pitchFamily="34" charset="-122"/>
              </a:rPr>
              <a:t>3</a:t>
            </a:r>
            <a:r>
              <a:rPr lang="zh-CN" altLang="en-US" sz="1200" dirty="0">
                <a:latin typeface="Microsoft YaHei" panose="020B0503020204020204" pitchFamily="34" charset="-122"/>
                <a:ea typeface="Microsoft YaHei" panose="020B0503020204020204" pitchFamily="34" charset="-122"/>
              </a:rPr>
              <a:t>个字节</a:t>
            </a:r>
          </a:p>
          <a:p>
            <a:pPr algn="l" fontAlgn="auto">
              <a:spcBef>
                <a:spcPts val="0"/>
              </a:spcBef>
              <a:spcAft>
                <a:spcPts val="0"/>
              </a:spcAft>
            </a:pPr>
            <a:endParaRPr kumimoji="1" lang="zh-CN" altLang="en-US" sz="1200" dirty="0">
              <a:latin typeface="Microsoft YaHei" panose="020B0503020204020204" pitchFamily="34" charset="-122"/>
              <a:ea typeface="Microsoft YaHei" panose="020B0503020204020204" pitchFamily="34" charset="-122"/>
            </a:endParaRPr>
          </a:p>
        </p:txBody>
      </p:sp>
      <p:sp>
        <p:nvSpPr>
          <p:cNvPr id="23" name="矩形 22">
            <a:extLst>
              <a:ext uri="{FF2B5EF4-FFF2-40B4-BE49-F238E27FC236}">
                <a16:creationId xmlns:a16="http://schemas.microsoft.com/office/drawing/2014/main" id="{744F0661-0937-1C46-A271-6476ABAA80D7}"/>
              </a:ext>
            </a:extLst>
          </p:cNvPr>
          <p:cNvSpPr/>
          <p:nvPr/>
        </p:nvSpPr>
        <p:spPr>
          <a:xfrm>
            <a:off x="6230153" y="4113702"/>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A9B34873-6CB3-2D46-A2DB-3513900DAB2A}"/>
              </a:ext>
            </a:extLst>
          </p:cNvPr>
          <p:cNvSpPr/>
          <p:nvPr/>
        </p:nvSpPr>
        <p:spPr>
          <a:xfrm>
            <a:off x="6230153" y="4277824"/>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3DFAC84A-68A5-5642-9674-573097BE7070}"/>
              </a:ext>
            </a:extLst>
          </p:cNvPr>
          <p:cNvSpPr/>
          <p:nvPr/>
        </p:nvSpPr>
        <p:spPr>
          <a:xfrm>
            <a:off x="6230153" y="4443840"/>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D98A6F79-3399-C842-91E0-47849D5C37E7}"/>
              </a:ext>
            </a:extLst>
          </p:cNvPr>
          <p:cNvSpPr/>
          <p:nvPr/>
        </p:nvSpPr>
        <p:spPr>
          <a:xfrm>
            <a:off x="6230153" y="4607962"/>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78C804D8-147A-C840-A788-4743EF6F96AB}"/>
              </a:ext>
            </a:extLst>
          </p:cNvPr>
          <p:cNvSpPr txBox="1"/>
          <p:nvPr/>
        </p:nvSpPr>
        <p:spPr>
          <a:xfrm>
            <a:off x="4853670" y="4084777"/>
            <a:ext cx="901209" cy="276999"/>
          </a:xfrm>
          <a:prstGeom prst="rect">
            <a:avLst/>
          </a:prstGeom>
          <a:noFill/>
        </p:spPr>
        <p:txBody>
          <a:bodyPr wrap="none" rtlCol="0">
            <a:spAutoFit/>
          </a:bodyPr>
          <a:lstStyle/>
          <a:p>
            <a:pPr algn="l" fontAlgn="auto">
              <a:spcBef>
                <a:spcPts val="0"/>
              </a:spcBef>
              <a:spcAft>
                <a:spcPts val="0"/>
              </a:spcAft>
            </a:pPr>
            <a:r>
              <a:rPr kumimoji="1" lang="en-US" altLang="zh-CN" sz="1200" dirty="0" err="1">
                <a:latin typeface="Microsoft YaHei" panose="020B0503020204020204" pitchFamily="34" charset="-122"/>
                <a:ea typeface="Microsoft YaHei" panose="020B0503020204020204" pitchFamily="34" charset="-122"/>
              </a:rPr>
              <a:t>num</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10</a:t>
            </a:r>
            <a:endParaRPr kumimoji="1" lang="zh-CN" altLang="en-US" sz="1200" dirty="0">
              <a:latin typeface="Microsoft YaHei" panose="020B0503020204020204" pitchFamily="34" charset="-122"/>
              <a:ea typeface="Microsoft YaHei" panose="020B0503020204020204" pitchFamily="34" charset="-122"/>
            </a:endParaRPr>
          </a:p>
        </p:txBody>
      </p:sp>
      <p:sp>
        <p:nvSpPr>
          <p:cNvPr id="30" name="文本框 29">
            <a:extLst>
              <a:ext uri="{FF2B5EF4-FFF2-40B4-BE49-F238E27FC236}">
                <a16:creationId xmlns:a16="http://schemas.microsoft.com/office/drawing/2014/main" id="{FC092DBE-49FA-474A-A43A-C3FDA3B0F8E9}"/>
              </a:ext>
            </a:extLst>
          </p:cNvPr>
          <p:cNvSpPr txBox="1"/>
          <p:nvPr/>
        </p:nvSpPr>
        <p:spPr>
          <a:xfrm>
            <a:off x="6315700" y="4300185"/>
            <a:ext cx="404969" cy="307777"/>
          </a:xfrm>
          <a:prstGeom prst="rect">
            <a:avLst/>
          </a:prstGeom>
          <a:noFill/>
        </p:spPr>
        <p:txBody>
          <a:bodyPr wrap="square" rtlCol="0">
            <a:spAutoFit/>
          </a:bodyPr>
          <a:lstStyle/>
          <a:p>
            <a:pPr algn="l" fontAlgn="auto">
              <a:spcBef>
                <a:spcPts val="0"/>
              </a:spcBef>
              <a:spcAft>
                <a:spcPts val="0"/>
              </a:spcAft>
            </a:pPr>
            <a:r>
              <a:rPr kumimoji="1" lang="en-US" altLang="zh-CN" sz="1400" dirty="0">
                <a:solidFill>
                  <a:schemeClr val="bg1"/>
                </a:solidFill>
                <a:latin typeface="Microsoft YaHei" panose="020B0503020204020204" pitchFamily="34" charset="-122"/>
                <a:ea typeface="Microsoft YaHei" panose="020B0503020204020204" pitchFamily="34" charset="-122"/>
              </a:rPr>
              <a:t>10</a:t>
            </a:r>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32" name="矩形 31">
            <a:extLst>
              <a:ext uri="{FF2B5EF4-FFF2-40B4-BE49-F238E27FC236}">
                <a16:creationId xmlns:a16="http://schemas.microsoft.com/office/drawing/2014/main" id="{9B058CF8-92BC-264B-9E18-A5A925B8980A}"/>
              </a:ext>
            </a:extLst>
          </p:cNvPr>
          <p:cNvSpPr/>
          <p:nvPr/>
        </p:nvSpPr>
        <p:spPr>
          <a:xfrm>
            <a:off x="2555776" y="4167208"/>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33" name="矩形 32">
            <a:extLst>
              <a:ext uri="{FF2B5EF4-FFF2-40B4-BE49-F238E27FC236}">
                <a16:creationId xmlns:a16="http://schemas.microsoft.com/office/drawing/2014/main" id="{42420C99-7AFB-0843-BC07-2598E16BCF16}"/>
              </a:ext>
            </a:extLst>
          </p:cNvPr>
          <p:cNvSpPr/>
          <p:nvPr/>
        </p:nvSpPr>
        <p:spPr>
          <a:xfrm>
            <a:off x="2555776" y="4331330"/>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34" name="矩形 33">
            <a:extLst>
              <a:ext uri="{FF2B5EF4-FFF2-40B4-BE49-F238E27FC236}">
                <a16:creationId xmlns:a16="http://schemas.microsoft.com/office/drawing/2014/main" id="{BB8DCE4F-07A2-6641-BA67-26BBE320E8D0}"/>
              </a:ext>
            </a:extLst>
          </p:cNvPr>
          <p:cNvSpPr/>
          <p:nvPr/>
        </p:nvSpPr>
        <p:spPr>
          <a:xfrm>
            <a:off x="2555776" y="4497346"/>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35" name="矩形 34">
            <a:extLst>
              <a:ext uri="{FF2B5EF4-FFF2-40B4-BE49-F238E27FC236}">
                <a16:creationId xmlns:a16="http://schemas.microsoft.com/office/drawing/2014/main" id="{A6563539-F39D-7C45-820C-232C362C53E1}"/>
              </a:ext>
            </a:extLst>
          </p:cNvPr>
          <p:cNvSpPr/>
          <p:nvPr/>
        </p:nvSpPr>
        <p:spPr>
          <a:xfrm>
            <a:off x="2555776" y="4661468"/>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文本框 30">
            <a:extLst>
              <a:ext uri="{FF2B5EF4-FFF2-40B4-BE49-F238E27FC236}">
                <a16:creationId xmlns:a16="http://schemas.microsoft.com/office/drawing/2014/main" id="{EE591864-8E74-A845-B1F8-D95ACBDD0B10}"/>
              </a:ext>
            </a:extLst>
          </p:cNvPr>
          <p:cNvSpPr txBox="1"/>
          <p:nvPr/>
        </p:nvSpPr>
        <p:spPr>
          <a:xfrm>
            <a:off x="908718" y="4137305"/>
            <a:ext cx="1293944" cy="830997"/>
          </a:xfrm>
          <a:prstGeom prst="rect">
            <a:avLst/>
          </a:prstGeom>
          <a:noFill/>
        </p:spPr>
        <p:txBody>
          <a:bodyPr wrap="none" rtlCol="0">
            <a:spAutoFit/>
          </a:bodyPr>
          <a:lstStyle/>
          <a:p>
            <a:pPr algn="l" fontAlgn="auto">
              <a:spcBef>
                <a:spcPts val="0"/>
              </a:spcBef>
              <a:spcAft>
                <a:spcPts val="0"/>
              </a:spcAft>
            </a:pPr>
            <a:r>
              <a:rPr kumimoji="1" lang="en-US" altLang="zh-CN" sz="1200" dirty="0">
                <a:latin typeface="Microsoft YaHei" panose="020B0503020204020204" pitchFamily="34" charset="-122"/>
                <a:ea typeface="Microsoft YaHei" panose="020B0503020204020204" pitchFamily="34" charset="-122"/>
              </a:rPr>
              <a:t>name1</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“a”</a:t>
            </a:r>
          </a:p>
          <a:p>
            <a:pPr fontAlgn="auto">
              <a:spcBef>
                <a:spcPts val="0"/>
              </a:spcBef>
              <a:spcAft>
                <a:spcPts val="0"/>
              </a:spcAft>
            </a:pPr>
            <a:r>
              <a:rPr kumimoji="1" lang="en-US" altLang="zh-CN" sz="1200" dirty="0">
                <a:latin typeface="Microsoft YaHei" panose="020B0503020204020204" pitchFamily="34" charset="-122"/>
                <a:ea typeface="Microsoft YaHei" panose="020B0503020204020204" pitchFamily="34" charset="-122"/>
              </a:rPr>
              <a:t>name2</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“b”</a:t>
            </a:r>
            <a:endParaRPr kumimoji="1" lang="zh-CN" altLang="en-US" sz="1200" dirty="0">
              <a:latin typeface="Microsoft YaHei" panose="020B0503020204020204" pitchFamily="34" charset="-122"/>
              <a:ea typeface="Microsoft YaHei" panose="020B0503020204020204" pitchFamily="34" charset="-122"/>
            </a:endParaRPr>
          </a:p>
          <a:p>
            <a:pPr fontAlgn="auto">
              <a:spcBef>
                <a:spcPts val="0"/>
              </a:spcBef>
              <a:spcAft>
                <a:spcPts val="0"/>
              </a:spcAft>
            </a:pPr>
            <a:r>
              <a:rPr kumimoji="1" lang="en-US" altLang="zh-CN" sz="1200" dirty="0">
                <a:latin typeface="Microsoft YaHei" panose="020B0503020204020204" pitchFamily="34" charset="-122"/>
                <a:ea typeface="Microsoft YaHei" panose="020B0503020204020204" pitchFamily="34" charset="-122"/>
              </a:rPr>
              <a:t>name3</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“c”</a:t>
            </a:r>
            <a:endParaRPr kumimoji="1" lang="zh-CN" altLang="en-US" sz="1200" dirty="0">
              <a:latin typeface="Microsoft YaHei" panose="020B0503020204020204" pitchFamily="34" charset="-122"/>
              <a:ea typeface="Microsoft YaHei" panose="020B0503020204020204" pitchFamily="34" charset="-122"/>
            </a:endParaRPr>
          </a:p>
          <a:p>
            <a:pPr algn="l" fontAlgn="auto">
              <a:spcBef>
                <a:spcPts val="0"/>
              </a:spcBef>
              <a:spcAft>
                <a:spcPts val="0"/>
              </a:spcAft>
            </a:pPr>
            <a:endParaRPr kumimoji="1" lang="en-US" altLang="zh-CN" sz="1200" dirty="0">
              <a:latin typeface="Microsoft YaHei" panose="020B0503020204020204" pitchFamily="34" charset="-122"/>
              <a:ea typeface="Microsoft YaHei" panose="020B0503020204020204" pitchFamily="34" charset="-122"/>
            </a:endParaRPr>
          </a:p>
        </p:txBody>
      </p:sp>
      <p:sp>
        <p:nvSpPr>
          <p:cNvPr id="37" name="文本框 36">
            <a:extLst>
              <a:ext uri="{FF2B5EF4-FFF2-40B4-BE49-F238E27FC236}">
                <a16:creationId xmlns:a16="http://schemas.microsoft.com/office/drawing/2014/main" id="{B7B5AED7-626E-2C4B-A7C8-BE43BA2A9F41}"/>
              </a:ext>
            </a:extLst>
          </p:cNvPr>
          <p:cNvSpPr txBox="1"/>
          <p:nvPr/>
        </p:nvSpPr>
        <p:spPr>
          <a:xfrm>
            <a:off x="2137744" y="4154713"/>
            <a:ext cx="518822" cy="246221"/>
          </a:xfrm>
          <a:prstGeom prst="rect">
            <a:avLst/>
          </a:prstGeom>
          <a:noFill/>
        </p:spPr>
        <p:txBody>
          <a:bodyPr wrap="square" rtlCol="0">
            <a:spAutoFit/>
          </a:bodyPr>
          <a:lstStyle/>
          <a:p>
            <a:pPr algn="l" fontAlgn="auto">
              <a:spcBef>
                <a:spcPts val="0"/>
              </a:spcBef>
              <a:spcAft>
                <a:spcPts val="0"/>
              </a:spcAft>
            </a:pPr>
            <a:r>
              <a:rPr kumimoji="1" lang="en-US" altLang="zh-CN" sz="1000" dirty="0">
                <a:latin typeface="Microsoft YaHei" panose="020B0503020204020204" pitchFamily="34" charset="-122"/>
                <a:ea typeface="Microsoft YaHei" panose="020B0503020204020204" pitchFamily="34" charset="-122"/>
              </a:rPr>
              <a:t>0x11</a:t>
            </a:r>
            <a:endParaRPr kumimoji="1" lang="zh-CN" altLang="en-US" sz="1000" dirty="0">
              <a:latin typeface="Microsoft YaHei" panose="020B0503020204020204" pitchFamily="34" charset="-122"/>
              <a:ea typeface="Microsoft YaHei" panose="020B0503020204020204" pitchFamily="34" charset="-122"/>
            </a:endParaRPr>
          </a:p>
        </p:txBody>
      </p:sp>
      <p:sp>
        <p:nvSpPr>
          <p:cNvPr id="39" name="文本框 38">
            <a:extLst>
              <a:ext uri="{FF2B5EF4-FFF2-40B4-BE49-F238E27FC236}">
                <a16:creationId xmlns:a16="http://schemas.microsoft.com/office/drawing/2014/main" id="{0842E87C-C316-4D4E-A458-31D5CD8FADDC}"/>
              </a:ext>
            </a:extLst>
          </p:cNvPr>
          <p:cNvSpPr txBox="1"/>
          <p:nvPr/>
        </p:nvSpPr>
        <p:spPr>
          <a:xfrm>
            <a:off x="2137744" y="4320729"/>
            <a:ext cx="518822" cy="246221"/>
          </a:xfrm>
          <a:prstGeom prst="rect">
            <a:avLst/>
          </a:prstGeom>
          <a:noFill/>
        </p:spPr>
        <p:txBody>
          <a:bodyPr wrap="square" rtlCol="0">
            <a:spAutoFit/>
          </a:bodyPr>
          <a:lstStyle/>
          <a:p>
            <a:pPr algn="l" fontAlgn="auto">
              <a:spcBef>
                <a:spcPts val="0"/>
              </a:spcBef>
              <a:spcAft>
                <a:spcPts val="0"/>
              </a:spcAft>
            </a:pPr>
            <a:r>
              <a:rPr kumimoji="1" lang="en-US" altLang="zh-CN" sz="1000" dirty="0">
                <a:latin typeface="Microsoft YaHei" panose="020B0503020204020204" pitchFamily="34" charset="-122"/>
                <a:ea typeface="Microsoft YaHei" panose="020B0503020204020204" pitchFamily="34" charset="-122"/>
              </a:rPr>
              <a:t>0x12</a:t>
            </a:r>
            <a:endParaRPr kumimoji="1" lang="zh-CN" altLang="en-US" sz="1000" dirty="0">
              <a:latin typeface="Microsoft YaHei" panose="020B0503020204020204" pitchFamily="34" charset="-122"/>
              <a:ea typeface="Microsoft YaHei" panose="020B0503020204020204" pitchFamily="34" charset="-122"/>
            </a:endParaRPr>
          </a:p>
        </p:txBody>
      </p:sp>
      <p:sp>
        <p:nvSpPr>
          <p:cNvPr id="40" name="文本框 39">
            <a:extLst>
              <a:ext uri="{FF2B5EF4-FFF2-40B4-BE49-F238E27FC236}">
                <a16:creationId xmlns:a16="http://schemas.microsoft.com/office/drawing/2014/main" id="{574DE0D9-82F9-9248-8A52-D92C8A4846BD}"/>
              </a:ext>
            </a:extLst>
          </p:cNvPr>
          <p:cNvSpPr txBox="1"/>
          <p:nvPr/>
        </p:nvSpPr>
        <p:spPr>
          <a:xfrm>
            <a:off x="2140213" y="4488608"/>
            <a:ext cx="518822" cy="246221"/>
          </a:xfrm>
          <a:prstGeom prst="rect">
            <a:avLst/>
          </a:prstGeom>
          <a:noFill/>
        </p:spPr>
        <p:txBody>
          <a:bodyPr wrap="square" rtlCol="0">
            <a:spAutoFit/>
          </a:bodyPr>
          <a:lstStyle/>
          <a:p>
            <a:pPr algn="l" fontAlgn="auto">
              <a:spcBef>
                <a:spcPts val="0"/>
              </a:spcBef>
              <a:spcAft>
                <a:spcPts val="0"/>
              </a:spcAft>
            </a:pPr>
            <a:r>
              <a:rPr kumimoji="1" lang="en-US" altLang="zh-CN" sz="1000" dirty="0">
                <a:latin typeface="Microsoft YaHei" panose="020B0503020204020204" pitchFamily="34" charset="-122"/>
                <a:ea typeface="Microsoft YaHei" panose="020B0503020204020204" pitchFamily="34" charset="-122"/>
              </a:rPr>
              <a:t>0x13</a:t>
            </a:r>
            <a:endParaRPr kumimoji="1" lang="zh-CN" altLang="en-US" sz="1000" dirty="0">
              <a:latin typeface="Microsoft YaHei" panose="020B0503020204020204" pitchFamily="34" charset="-122"/>
              <a:ea typeface="Microsoft YaHei" panose="020B0503020204020204" pitchFamily="34" charset="-122"/>
            </a:endParaRPr>
          </a:p>
        </p:txBody>
      </p:sp>
      <p:sp>
        <p:nvSpPr>
          <p:cNvPr id="41" name="文本框 40">
            <a:extLst>
              <a:ext uri="{FF2B5EF4-FFF2-40B4-BE49-F238E27FC236}">
                <a16:creationId xmlns:a16="http://schemas.microsoft.com/office/drawing/2014/main" id="{F0B33294-F229-DD4A-92DE-52929238B28C}"/>
              </a:ext>
            </a:extLst>
          </p:cNvPr>
          <p:cNvSpPr txBox="1"/>
          <p:nvPr/>
        </p:nvSpPr>
        <p:spPr>
          <a:xfrm>
            <a:off x="5802194" y="4095514"/>
            <a:ext cx="518822" cy="246221"/>
          </a:xfrm>
          <a:prstGeom prst="rect">
            <a:avLst/>
          </a:prstGeom>
          <a:noFill/>
        </p:spPr>
        <p:txBody>
          <a:bodyPr wrap="square" rtlCol="0">
            <a:spAutoFit/>
          </a:bodyPr>
          <a:lstStyle/>
          <a:p>
            <a:pPr algn="l" fontAlgn="auto">
              <a:spcBef>
                <a:spcPts val="0"/>
              </a:spcBef>
              <a:spcAft>
                <a:spcPts val="0"/>
              </a:spcAft>
            </a:pPr>
            <a:r>
              <a:rPr kumimoji="1" lang="en-US" altLang="zh-CN" sz="1000" dirty="0">
                <a:latin typeface="Microsoft YaHei" panose="020B0503020204020204" pitchFamily="34" charset="-122"/>
                <a:ea typeface="Microsoft YaHei" panose="020B0503020204020204" pitchFamily="34" charset="-122"/>
              </a:rPr>
              <a:t>0x11</a:t>
            </a:r>
            <a:endParaRPr kumimoji="1" lang="zh-CN" altLang="en-US" sz="1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7775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 grpId="0"/>
      <p:bldP spid="9" grpId="0"/>
      <p:bldP spid="10" grpId="0"/>
      <p:bldP spid="13" grpId="0"/>
      <p:bldP spid="15" grpId="0"/>
      <p:bldP spid="23" grpId="0" animBg="1"/>
      <p:bldP spid="26" grpId="0" animBg="1"/>
      <p:bldP spid="27" grpId="0" animBg="1"/>
      <p:bldP spid="28" grpId="0" animBg="1"/>
      <p:bldP spid="25" grpId="0"/>
      <p:bldP spid="30" grpId="0"/>
      <p:bldP spid="32" grpId="0" animBg="1"/>
      <p:bldP spid="33" grpId="0" animBg="1"/>
      <p:bldP spid="34" grpId="0" animBg="1"/>
      <p:bldP spid="35" grpId="0" animBg="1"/>
      <p:bldP spid="31" grpId="0"/>
      <p:bldP spid="37" grpId="0"/>
      <p:bldP spid="39" grpId="0"/>
      <p:bldP spid="40"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D1C6595-999A-1543-80D7-CDA611562E4F}"/>
              </a:ext>
            </a:extLst>
          </p:cNvPr>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defRPr/>
            </a:pPr>
            <a:r>
              <a:rPr lang="zh-CN" altLang="en-US" sz="2400" b="1" kern="0" dirty="0">
                <a:solidFill>
                  <a:schemeClr val="tx1">
                    <a:lumMod val="65000"/>
                    <a:lumOff val="35000"/>
                  </a:schemeClr>
                </a:solidFill>
                <a:latin typeface="微软雅黑" pitchFamily="34" charset="-122"/>
                <a:ea typeface="微软雅黑" pitchFamily="34" charset="-122"/>
              </a:rPr>
              <a:t>总结</a:t>
            </a:r>
            <a:endParaRPr lang="zh-TW" altLang="zh-CN" sz="2400" b="1" kern="0" dirty="0">
              <a:solidFill>
                <a:schemeClr val="tx1">
                  <a:lumMod val="65000"/>
                  <a:lumOff val="35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BA841CB3-CFC2-954A-8467-E220136B773D}"/>
              </a:ext>
            </a:extLst>
          </p:cNvPr>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FB3BD66B-B645-0A4A-84B2-3AEA194A3384}"/>
              </a:ext>
            </a:extLst>
          </p:cNvPr>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5" name="标题占位符 1">
            <a:extLst>
              <a:ext uri="{FF2B5EF4-FFF2-40B4-BE49-F238E27FC236}">
                <a16:creationId xmlns:a16="http://schemas.microsoft.com/office/drawing/2014/main" id="{34AAA216-D336-E14B-81A1-9876E4765A30}"/>
              </a:ext>
            </a:extLst>
          </p:cNvPr>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3600" kern="0" dirty="0">
                <a:solidFill>
                  <a:schemeClr val="bg1"/>
                </a:solidFill>
                <a:latin typeface="微软雅黑" pitchFamily="34" charset="-122"/>
                <a:ea typeface="微软雅黑" pitchFamily="34" charset="-122"/>
              </a:rPr>
              <a:t>总结</a:t>
            </a:r>
            <a:endParaRPr lang="zh-TW" altLang="zh-CN" sz="3600" kern="0" dirty="0">
              <a:solidFill>
                <a:schemeClr val="bg1"/>
              </a:solidFill>
              <a:latin typeface="微软雅黑" pitchFamily="34" charset="-122"/>
              <a:ea typeface="微软雅黑" pitchFamily="34" charset="-122"/>
            </a:endParaRPr>
          </a:p>
        </p:txBody>
      </p:sp>
      <p:sp>
        <p:nvSpPr>
          <p:cNvPr id="25606" name="TextBox 7">
            <a:extLst>
              <a:ext uri="{FF2B5EF4-FFF2-40B4-BE49-F238E27FC236}">
                <a16:creationId xmlns:a16="http://schemas.microsoft.com/office/drawing/2014/main" id="{D230A0FD-2A6D-0446-B3A9-3943886C84AC}"/>
              </a:ext>
            </a:extLst>
          </p:cNvPr>
          <p:cNvSpPr txBox="1">
            <a:spLocks noChangeArrowheads="1"/>
          </p:cNvSpPr>
          <p:nvPr/>
        </p:nvSpPr>
        <p:spPr bwMode="auto">
          <a:xfrm>
            <a:off x="3779838" y="1643063"/>
            <a:ext cx="345598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00" dirty="0">
                <a:latin typeface="Microsoft YaHei" panose="020B0503020204020204" pitchFamily="34" charset="-122"/>
                <a:ea typeface="Microsoft YaHei" panose="020B0503020204020204" pitchFamily="34" charset="-122"/>
              </a:rPr>
              <a:t>内存是以</a:t>
            </a:r>
            <a:r>
              <a:rPr lang="zh-CN" altLang="en-US" sz="1000" dirty="0">
                <a:solidFill>
                  <a:srgbClr val="FF0000"/>
                </a:solidFill>
                <a:latin typeface="Microsoft YaHei" panose="020B0503020204020204" pitchFamily="34" charset="-122"/>
                <a:ea typeface="Microsoft YaHei" panose="020B0503020204020204" pitchFamily="34" charset="-122"/>
              </a:rPr>
              <a:t>字节</a:t>
            </a:r>
            <a:r>
              <a:rPr lang="zh-CN" altLang="en-US" sz="1000" dirty="0">
                <a:latin typeface="Microsoft YaHei" panose="020B0503020204020204" pitchFamily="34" charset="-122"/>
                <a:ea typeface="Microsoft YaHei" panose="020B0503020204020204" pitchFamily="34" charset="-122"/>
              </a:rPr>
              <a:t>为基本</a:t>
            </a:r>
            <a:r>
              <a:rPr lang="zh-CN" altLang="en-US" sz="1000" dirty="0">
                <a:solidFill>
                  <a:srgbClr val="FF0000"/>
                </a:solidFill>
                <a:latin typeface="Microsoft YaHei" panose="020B0503020204020204" pitchFamily="34" charset="-122"/>
                <a:ea typeface="Microsoft YaHei" panose="020B0503020204020204" pitchFamily="34" charset="-122"/>
              </a:rPr>
              <a:t>存储单位</a:t>
            </a:r>
            <a:r>
              <a:rPr lang="zh-CN" altLang="en-US" sz="1000" dirty="0">
                <a:latin typeface="Microsoft YaHei" panose="020B0503020204020204" pitchFamily="34" charset="-122"/>
                <a:ea typeface="Microsoft YaHei" panose="020B0503020204020204" pitchFamily="34" charset="-122"/>
              </a:rPr>
              <a:t>的</a:t>
            </a:r>
            <a:r>
              <a:rPr lang="en-US" altLang="zh-CN" sz="1000" dirty="0">
                <a:latin typeface="Microsoft YaHei" panose="020B0503020204020204" pitchFamily="34" charset="-122"/>
                <a:ea typeface="Microsoft YaHei" panose="020B0503020204020204" pitchFamily="34" charset="-122"/>
              </a:rPr>
              <a:t>(1024b</a:t>
            </a:r>
            <a:r>
              <a:rPr lang="zh-CN" altLang="en-US" sz="1000" dirty="0">
                <a:latin typeface="Microsoft YaHei" panose="020B0503020204020204" pitchFamily="34" charset="-122"/>
                <a:ea typeface="Microsoft YaHei" panose="020B0503020204020204" pitchFamily="34" charset="-122"/>
              </a:rPr>
              <a:t> </a:t>
            </a:r>
            <a:r>
              <a:rPr lang="en-US" altLang="zh-CN" sz="1000" dirty="0">
                <a:latin typeface="Microsoft YaHei" panose="020B0503020204020204" pitchFamily="34" charset="-122"/>
                <a:ea typeface="Microsoft YaHei" panose="020B0503020204020204" pitchFamily="34" charset="-122"/>
              </a:rPr>
              <a:t>=</a:t>
            </a:r>
            <a:r>
              <a:rPr lang="zh-CN" altLang="en-US" sz="1000" dirty="0">
                <a:latin typeface="Microsoft YaHei" panose="020B0503020204020204" pitchFamily="34" charset="-122"/>
                <a:ea typeface="Microsoft YaHei" panose="020B0503020204020204" pitchFamily="34" charset="-122"/>
              </a:rPr>
              <a:t> </a:t>
            </a:r>
            <a:r>
              <a:rPr lang="en-US" altLang="zh-CN" sz="1000" dirty="0">
                <a:latin typeface="Microsoft YaHei" panose="020B0503020204020204" pitchFamily="34" charset="-122"/>
                <a:ea typeface="Microsoft YaHei" panose="020B0503020204020204" pitchFamily="34" charset="-122"/>
              </a:rPr>
              <a:t>1kb)</a:t>
            </a:r>
            <a:r>
              <a:rPr lang="zh-CN" altLang="en-US" sz="1000" dirty="0">
                <a:latin typeface="Microsoft YaHei" panose="020B0503020204020204" pitchFamily="34" charset="-122"/>
                <a:ea typeface="Microsoft YaHei" panose="020B0503020204020204" pitchFamily="34" charset="-122"/>
              </a:rPr>
              <a:t> </a:t>
            </a:r>
            <a:r>
              <a:rPr lang="en-US" altLang="zh-CN" sz="1000" dirty="0">
                <a:latin typeface="Microsoft YaHei" panose="020B0503020204020204" pitchFamily="34" charset="-122"/>
                <a:ea typeface="Microsoft YaHei" panose="020B0503020204020204" pitchFamily="34" charset="-122"/>
              </a:rPr>
              <a:t>,</a:t>
            </a:r>
            <a:r>
              <a:rPr lang="zh-CN" altLang="en-US" sz="1000" dirty="0">
                <a:latin typeface="Microsoft YaHei" panose="020B0503020204020204" pitchFamily="34" charset="-122"/>
                <a:ea typeface="Microsoft YaHei" panose="020B0503020204020204" pitchFamily="34" charset="-122"/>
              </a:rPr>
              <a:t> 每个基本</a:t>
            </a:r>
            <a:endParaRPr lang="en-US" altLang="zh-CN" sz="1000" dirty="0">
              <a:latin typeface="Microsoft YaHei" panose="020B0503020204020204" pitchFamily="34" charset="-122"/>
              <a:ea typeface="Microsoft YaHei" panose="020B0503020204020204" pitchFamily="34" charset="-122"/>
            </a:endParaRPr>
          </a:p>
          <a:p>
            <a:r>
              <a:rPr lang="zh-CN" altLang="en-US" sz="1000" dirty="0">
                <a:solidFill>
                  <a:srgbClr val="FF0000"/>
                </a:solidFill>
                <a:latin typeface="Microsoft YaHei" panose="020B0503020204020204" pitchFamily="34" charset="-122"/>
                <a:ea typeface="Microsoft YaHei" panose="020B0503020204020204" pitchFamily="34" charset="-122"/>
              </a:rPr>
              <a:t>存储空间</a:t>
            </a:r>
            <a:r>
              <a:rPr lang="zh-CN" altLang="en-US" sz="1000" dirty="0">
                <a:latin typeface="Microsoft YaHei" panose="020B0503020204020204" pitchFamily="34" charset="-122"/>
                <a:ea typeface="Microsoft YaHei" panose="020B0503020204020204" pitchFamily="34" charset="-122"/>
              </a:rPr>
              <a:t>都有自己的</a:t>
            </a:r>
            <a:r>
              <a:rPr lang="zh-CN" altLang="en-US" sz="1000" dirty="0">
                <a:solidFill>
                  <a:srgbClr val="FF0000"/>
                </a:solidFill>
                <a:latin typeface="Microsoft YaHei" panose="020B0503020204020204" pitchFamily="34" charset="-122"/>
                <a:ea typeface="Microsoft YaHei" panose="020B0503020204020204" pitchFamily="34" charset="-122"/>
              </a:rPr>
              <a:t>地址 </a:t>
            </a:r>
            <a:r>
              <a:rPr lang="en-US" altLang="zh-CN" sz="1000" dirty="0">
                <a:solidFill>
                  <a:srgbClr val="FF0000"/>
                </a:solidFill>
                <a:latin typeface="Microsoft YaHei" panose="020B0503020204020204" pitchFamily="34" charset="-122"/>
                <a:ea typeface="Microsoft YaHei" panose="020B0503020204020204" pitchFamily="34" charset="-122"/>
              </a:rPr>
              <a:t>,</a:t>
            </a:r>
            <a:r>
              <a:rPr lang="zh-CN" altLang="en-US" sz="1000" dirty="0">
                <a:solidFill>
                  <a:srgbClr val="FF0000"/>
                </a:solidFill>
                <a:latin typeface="Microsoft YaHei" panose="020B0503020204020204" pitchFamily="34" charset="-122"/>
                <a:ea typeface="Microsoft YaHei" panose="020B0503020204020204" pitchFamily="34" charset="-122"/>
              </a:rPr>
              <a:t> </a:t>
            </a:r>
            <a:r>
              <a:rPr lang="zh-CN" altLang="en-US" sz="1000" dirty="0">
                <a:latin typeface="Microsoft YaHei" panose="020B0503020204020204" pitchFamily="34" charset="-122"/>
                <a:ea typeface="Microsoft YaHei" panose="020B0503020204020204" pitchFamily="34" charset="-122"/>
              </a:rPr>
              <a:t>内存地址是</a:t>
            </a:r>
            <a:r>
              <a:rPr lang="zh-CN" altLang="en-US" sz="1000" dirty="0">
                <a:solidFill>
                  <a:srgbClr val="FF0000"/>
                </a:solidFill>
                <a:latin typeface="Microsoft YaHei" panose="020B0503020204020204" pitchFamily="34" charset="-122"/>
                <a:ea typeface="Microsoft YaHei" panose="020B0503020204020204" pitchFamily="34" charset="-122"/>
              </a:rPr>
              <a:t>连续</a:t>
            </a:r>
            <a:r>
              <a:rPr lang="zh-CN" altLang="en-US" sz="1000" dirty="0">
                <a:latin typeface="Microsoft YaHei" panose="020B0503020204020204" pitchFamily="34" charset="-122"/>
                <a:ea typeface="Microsoft YaHei" panose="020B0503020204020204" pitchFamily="34" charset="-122"/>
              </a:rPr>
              <a:t>的</a:t>
            </a:r>
            <a:endParaRPr lang="en-US" altLang="zh-CN" sz="1000" dirty="0">
              <a:latin typeface="Microsoft YaHei" panose="020B0503020204020204" pitchFamily="34" charset="-122"/>
              <a:ea typeface="Microsoft YaHei" panose="020B0503020204020204" pitchFamily="34" charset="-122"/>
            </a:endParaRPr>
          </a:p>
          <a:p>
            <a:endParaRPr lang="en-US" altLang="zh-CN" sz="1000" dirty="0">
              <a:latin typeface="Microsoft YaHei" panose="020B0503020204020204" pitchFamily="34" charset="-122"/>
              <a:ea typeface="Microsoft YaHei" panose="020B0503020204020204" pitchFamily="34" charset="-122"/>
            </a:endParaRPr>
          </a:p>
          <a:p>
            <a:r>
              <a:rPr lang="zh-CN" altLang="en-US" sz="1000" dirty="0">
                <a:solidFill>
                  <a:srgbClr val="FF0000"/>
                </a:solidFill>
                <a:latin typeface="Microsoft YaHei" panose="020B0503020204020204" pitchFamily="34" charset="-122"/>
                <a:ea typeface="Microsoft YaHei" panose="020B0503020204020204" pitchFamily="34" charset="-122"/>
              </a:rPr>
              <a:t>整形</a:t>
            </a:r>
            <a:r>
              <a:rPr lang="en-US" altLang="zh-CN" sz="1000" dirty="0">
                <a:solidFill>
                  <a:srgbClr val="FF0000"/>
                </a:solidFill>
                <a:latin typeface="Microsoft YaHei" panose="020B0503020204020204" pitchFamily="34" charset="-122"/>
                <a:ea typeface="Microsoft YaHei" panose="020B0503020204020204" pitchFamily="34" charset="-122"/>
              </a:rPr>
              <a:t>(</a:t>
            </a:r>
            <a:r>
              <a:rPr lang="en-US" altLang="zh-CN" sz="1000" dirty="0" err="1">
                <a:solidFill>
                  <a:srgbClr val="FF0000"/>
                </a:solidFill>
                <a:latin typeface="Microsoft YaHei" panose="020B0503020204020204" pitchFamily="34" charset="-122"/>
                <a:ea typeface="Microsoft YaHei" panose="020B0503020204020204" pitchFamily="34" charset="-122"/>
              </a:rPr>
              <a:t>int</a:t>
            </a:r>
            <a:r>
              <a:rPr lang="en-US" altLang="zh-CN" sz="1000" dirty="0">
                <a:solidFill>
                  <a:srgbClr val="FF0000"/>
                </a:solidFill>
                <a:latin typeface="Microsoft YaHei" panose="020B0503020204020204" pitchFamily="34" charset="-122"/>
                <a:ea typeface="Microsoft YaHei" panose="020B0503020204020204" pitchFamily="34" charset="-122"/>
              </a:rPr>
              <a:t>)</a:t>
            </a:r>
            <a:r>
              <a:rPr lang="zh-CN" altLang="en-US" sz="1000" dirty="0">
                <a:solidFill>
                  <a:srgbClr val="FF0000"/>
                </a:solidFill>
                <a:latin typeface="Microsoft YaHei" panose="020B0503020204020204" pitchFamily="34" charset="-122"/>
                <a:ea typeface="Microsoft YaHei" panose="020B0503020204020204" pitchFamily="34" charset="-122"/>
              </a:rPr>
              <a:t> </a:t>
            </a:r>
            <a:r>
              <a:rPr lang="en-US" altLang="zh-CN" sz="1000" dirty="0">
                <a:solidFill>
                  <a:srgbClr val="FF0000"/>
                </a:solidFill>
                <a:latin typeface="Microsoft YaHei" panose="020B0503020204020204" pitchFamily="34" charset="-122"/>
                <a:ea typeface="Microsoft YaHei" panose="020B0503020204020204" pitchFamily="34" charset="-122"/>
              </a:rPr>
              <a:t>:</a:t>
            </a:r>
            <a:r>
              <a:rPr lang="zh-CN" altLang="en-US" sz="1000" dirty="0">
                <a:solidFill>
                  <a:srgbClr val="FF0000"/>
                </a:solidFill>
                <a:latin typeface="Microsoft YaHei" panose="020B0503020204020204" pitchFamily="34" charset="-122"/>
                <a:ea typeface="Microsoft YaHei" panose="020B0503020204020204" pitchFamily="34" charset="-122"/>
              </a:rPr>
              <a:t>   </a:t>
            </a:r>
            <a:r>
              <a:rPr lang="en-US" altLang="zh-CN" sz="1000" dirty="0">
                <a:latin typeface="Microsoft YaHei" panose="020B0503020204020204" pitchFamily="34" charset="-122"/>
                <a:ea typeface="Microsoft YaHei" panose="020B0503020204020204" pitchFamily="34" charset="-122"/>
              </a:rPr>
              <a:t>4</a:t>
            </a:r>
            <a:r>
              <a:rPr lang="zh-CN" altLang="en-US" sz="1000" dirty="0">
                <a:latin typeface="Microsoft YaHei" panose="020B0503020204020204" pitchFamily="34" charset="-122"/>
                <a:ea typeface="Microsoft YaHei" panose="020B0503020204020204" pitchFamily="34" charset="-122"/>
              </a:rPr>
              <a:t>个字节</a:t>
            </a:r>
            <a:endParaRPr lang="en-US" altLang="zh-CN" sz="1000" dirty="0">
              <a:latin typeface="Microsoft YaHei" panose="020B0503020204020204" pitchFamily="34" charset="-122"/>
              <a:ea typeface="Microsoft YaHei" panose="020B0503020204020204" pitchFamily="34" charset="-122"/>
            </a:endParaRPr>
          </a:p>
          <a:p>
            <a:r>
              <a:rPr lang="zh-CN" altLang="en-US" sz="1000" dirty="0">
                <a:solidFill>
                  <a:srgbClr val="FF0000"/>
                </a:solidFill>
                <a:latin typeface="Microsoft YaHei" panose="020B0503020204020204" pitchFamily="34" charset="-122"/>
                <a:ea typeface="Microsoft YaHei" panose="020B0503020204020204" pitchFamily="34" charset="-122"/>
              </a:rPr>
              <a:t>字符</a:t>
            </a:r>
            <a:r>
              <a:rPr lang="en-US" altLang="zh-CN" sz="1000" dirty="0">
                <a:solidFill>
                  <a:srgbClr val="FF0000"/>
                </a:solidFill>
                <a:latin typeface="Microsoft YaHei" panose="020B0503020204020204" pitchFamily="34" charset="-122"/>
                <a:ea typeface="Microsoft YaHei" panose="020B0503020204020204" pitchFamily="34" charset="-122"/>
              </a:rPr>
              <a:t>(char):</a:t>
            </a:r>
            <a:r>
              <a:rPr lang="zh-CN" altLang="en-US" sz="1000" dirty="0">
                <a:solidFill>
                  <a:srgbClr val="FF0000"/>
                </a:solidFill>
                <a:latin typeface="Microsoft YaHei" panose="020B0503020204020204" pitchFamily="34" charset="-122"/>
                <a:ea typeface="Microsoft YaHei" panose="020B0503020204020204" pitchFamily="34" charset="-122"/>
              </a:rPr>
              <a:t>  </a:t>
            </a:r>
            <a:r>
              <a:rPr lang="en-US" altLang="zh-CN" sz="1000" dirty="0">
                <a:latin typeface="Microsoft YaHei" panose="020B0503020204020204" pitchFamily="34" charset="-122"/>
                <a:ea typeface="Microsoft YaHei" panose="020B0503020204020204" pitchFamily="34" charset="-122"/>
              </a:rPr>
              <a:t>1</a:t>
            </a:r>
            <a:r>
              <a:rPr lang="zh-CN" altLang="en-US" sz="1000" dirty="0">
                <a:latin typeface="Microsoft YaHei" panose="020B0503020204020204" pitchFamily="34" charset="-122"/>
                <a:ea typeface="Microsoft YaHei" panose="020B0503020204020204" pitchFamily="34" charset="-122"/>
              </a:rPr>
              <a:t>个字节</a:t>
            </a:r>
            <a:endParaRPr lang="en-US" altLang="zh-CN" sz="1000" dirty="0">
              <a:latin typeface="Microsoft YaHei" panose="020B0503020204020204" pitchFamily="34" charset="-122"/>
              <a:ea typeface="Microsoft YaHei" panose="020B0503020204020204" pitchFamily="34" charset="-122"/>
            </a:endParaRPr>
          </a:p>
          <a:p>
            <a:endParaRPr lang="en-US" altLang="zh-CN" sz="1000" dirty="0">
              <a:solidFill>
                <a:srgbClr val="FF0000"/>
              </a:solidFill>
              <a:latin typeface="Microsoft YaHei" panose="020B0503020204020204" pitchFamily="34" charset="-122"/>
              <a:ea typeface="Microsoft YaHei" panose="020B0503020204020204" pitchFamily="34" charset="-122"/>
            </a:endParaRPr>
          </a:p>
          <a:p>
            <a:endParaRPr lang="en-US" altLang="zh-CN" sz="1000"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29898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charset="0"/>
              <a:buNone/>
            </a:pPr>
            <a:r>
              <a:rPr lang="en-US" altLang="zh-CN" sz="3600">
                <a:solidFill>
                  <a:srgbClr val="FF0000"/>
                </a:solidFill>
                <a:latin typeface="微软雅黑" charset="-122"/>
                <a:ea typeface="微软雅黑" charset="-122"/>
              </a:rPr>
              <a:t>Contents</a:t>
            </a: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a:extLst/>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p>
        </p:txBody>
      </p:sp>
      <p:sp>
        <p:nvSpPr>
          <p:cNvPr id="8196" name="TextBox 9"/>
          <p:cNvSpPr txBox="1">
            <a:spLocks noChangeArrowheads="1"/>
          </p:cNvSpPr>
          <p:nvPr/>
        </p:nvSpPr>
        <p:spPr bwMode="auto">
          <a:xfrm>
            <a:off x="3563888" y="1275606"/>
            <a:ext cx="4319588" cy="261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latin typeface="微软雅黑" charset="-122"/>
                <a:ea typeface="微软雅黑" charset="-122"/>
              </a:rPr>
              <a:t>数据结构的概念</a:t>
            </a:r>
            <a:endParaRPr lang="en-US" altLang="zh-CN" sz="1400" dirty="0">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latin typeface="微软雅黑" charset="-122"/>
                <a:ea typeface="微软雅黑" charset="-122"/>
              </a:rPr>
              <a:t>内存的存储结构</a:t>
            </a:r>
            <a:endParaRPr lang="en-US" altLang="zh-CN" sz="1400" dirty="0">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solidFill>
                  <a:srgbClr val="FF0000"/>
                </a:solidFill>
                <a:latin typeface="微软雅黑" charset="-122"/>
                <a:ea typeface="微软雅黑" charset="-122"/>
              </a:rPr>
              <a:t>数据结构的分类</a:t>
            </a:r>
            <a:endParaRPr lang="en-US" altLang="zh-CN" sz="1400" dirty="0">
              <a:solidFill>
                <a:srgbClr val="FF0000"/>
              </a:solidFill>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solidFill>
                  <a:srgbClr val="262626"/>
                </a:solidFill>
                <a:latin typeface="微软雅黑" charset="-122"/>
                <a:ea typeface="微软雅黑" charset="-122"/>
              </a:rPr>
              <a:t>顺序表存储方式</a:t>
            </a:r>
            <a:endParaRPr lang="en-US" altLang="zh-CN" sz="1400" dirty="0">
              <a:solidFill>
                <a:srgbClr val="262626"/>
              </a:solidFill>
              <a:latin typeface="微软雅黑" charset="-122"/>
              <a:ea typeface="微软雅黑" charset="-122"/>
            </a:endParaRPr>
          </a:p>
          <a:p>
            <a:pPr marL="285750" indent="-285750" eaLnBrk="1" fontAlgn="auto" hangingPunct="1">
              <a:lnSpc>
                <a:spcPct val="200000"/>
              </a:lnSpc>
              <a:spcBef>
                <a:spcPts val="0"/>
              </a:spcBef>
              <a:spcAft>
                <a:spcPts val="0"/>
              </a:spcAft>
              <a:buFont typeface="Wingdings" charset="2"/>
              <a:buChar char="u"/>
              <a:defRPr/>
            </a:pPr>
            <a:r>
              <a:rPr lang="zh-CN" altLang="en-US" sz="1400" dirty="0">
                <a:latin typeface="微软雅黑" charset="-122"/>
                <a:ea typeface="微软雅黑" charset="-122"/>
              </a:rPr>
              <a:t>顺序表的实现和扩充</a:t>
            </a:r>
            <a:endParaRPr lang="en-US" altLang="zh-CN" sz="1400" dirty="0">
              <a:solidFill>
                <a:srgbClr val="262626"/>
              </a:solidFill>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solidFill>
                  <a:srgbClr val="262626"/>
                </a:solidFill>
                <a:latin typeface="微软雅黑" charset="-122"/>
                <a:ea typeface="微软雅黑" charset="-122"/>
              </a:rPr>
              <a:t>顺序表增加与删除元素</a:t>
            </a:r>
            <a:endParaRPr lang="en-US" altLang="zh-CN" sz="1400"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4173363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a:extLst>
              <a:ext uri="{FF2B5EF4-FFF2-40B4-BE49-F238E27FC236}">
                <a16:creationId xmlns:a16="http://schemas.microsoft.com/office/drawing/2014/main" id="{ECA5DB85-4D1B-F94E-AE38-EC001B4AB17B}"/>
              </a:ext>
            </a:extLst>
          </p:cNvPr>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a:extLst>
              <a:ext uri="{FF2B5EF4-FFF2-40B4-BE49-F238E27FC236}">
                <a16:creationId xmlns:a16="http://schemas.microsoft.com/office/drawing/2014/main" id="{4379A152-73CE-0C4D-A65E-21005E5A9657}"/>
              </a:ext>
            </a:extLst>
          </p:cNvPr>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9B796E08-29D5-3E45-AE6E-09295A5E0AAA}"/>
              </a:ext>
            </a:extLst>
          </p:cNvPr>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a:extLst>
              <a:ext uri="{FF2B5EF4-FFF2-40B4-BE49-F238E27FC236}">
                <a16:creationId xmlns:a16="http://schemas.microsoft.com/office/drawing/2014/main" id="{37F08FF3-A491-9841-8E3E-55FCE5A6AFA8}"/>
              </a:ext>
            </a:extLst>
          </p:cNvPr>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a:extLst>
              <a:ext uri="{FF2B5EF4-FFF2-40B4-BE49-F238E27FC236}">
                <a16:creationId xmlns:a16="http://schemas.microsoft.com/office/drawing/2014/main" id="{A61C9820-4E47-E048-BEA5-E766D7E6537F}"/>
              </a:ext>
            </a:extLst>
          </p:cNvPr>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41F0566F-C64E-D14B-B78A-20E6536C3895}"/>
              </a:ext>
            </a:extLst>
          </p:cNvPr>
          <p:cNvSpPr/>
          <p:nvPr/>
        </p:nvSpPr>
        <p:spPr>
          <a:xfrm>
            <a:off x="3936367" y="2010555"/>
            <a:ext cx="3020379" cy="562783"/>
          </a:xfrm>
          <a:prstGeom prst="rect">
            <a:avLst/>
          </a:prstGeom>
        </p:spPr>
        <p:txBody>
          <a:bodyPr wrap="none">
            <a:spAutoFit/>
          </a:bodyPr>
          <a:lstStyle/>
          <a:p>
            <a:pPr>
              <a:lnSpc>
                <a:spcPct val="200000"/>
              </a:lnSpc>
              <a:buFont typeface="Wingdings" charset="2"/>
              <a:buChar char="u"/>
            </a:pPr>
            <a:r>
              <a:rPr lang="zh-CN" altLang="en-US" dirty="0">
                <a:latin typeface="微软雅黑" charset="-122"/>
                <a:ea typeface="微软雅黑" charset="-122"/>
              </a:rPr>
              <a:t> 知道数据结构有哪些类型</a:t>
            </a:r>
            <a:endParaRPr lang="en-US" altLang="zh-CN" dirty="0">
              <a:latin typeface="微软雅黑" charset="-122"/>
              <a:ea typeface="微软雅黑" charset="-122"/>
            </a:endParaRPr>
          </a:p>
        </p:txBody>
      </p:sp>
    </p:spTree>
    <p:extLst>
      <p:ext uri="{BB962C8B-B14F-4D97-AF65-F5344CB8AC3E}">
        <p14:creationId xmlns:p14="http://schemas.microsoft.com/office/powerpoint/2010/main" val="836788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latin typeface="微软雅黑" charset="-122"/>
                <a:ea typeface="微软雅黑" charset="-122"/>
              </a:rPr>
              <a:t>3.</a:t>
            </a:r>
            <a:r>
              <a:rPr lang="zh-CN" altLang="en-US" sz="2400" b="1" dirty="0">
                <a:latin typeface="微软雅黑" charset="-122"/>
                <a:ea typeface="微软雅黑" charset="-122"/>
              </a:rPr>
              <a:t> 数据结构的分类</a:t>
            </a:r>
            <a:endParaRPr lang="en-US" altLang="zh-CN" sz="2400" b="1" dirty="0">
              <a:latin typeface="微软雅黑" charset="-122"/>
              <a:ea typeface="微软雅黑" charset="-122"/>
            </a:endParaRPr>
          </a:p>
        </p:txBody>
      </p:sp>
      <p:sp>
        <p:nvSpPr>
          <p:cNvPr id="2" name="文本框 1">
            <a:extLst>
              <a:ext uri="{FF2B5EF4-FFF2-40B4-BE49-F238E27FC236}">
                <a16:creationId xmlns:a16="http://schemas.microsoft.com/office/drawing/2014/main" id="{22AE01BF-2E67-584F-AE9C-9EC9EFF323A8}"/>
              </a:ext>
            </a:extLst>
          </p:cNvPr>
          <p:cNvSpPr txBox="1"/>
          <p:nvPr/>
        </p:nvSpPr>
        <p:spPr>
          <a:xfrm>
            <a:off x="971600" y="862336"/>
            <a:ext cx="1502334" cy="369332"/>
          </a:xfrm>
          <a:prstGeom prst="rect">
            <a:avLst/>
          </a:prstGeom>
          <a:noFill/>
        </p:spPr>
        <p:txBody>
          <a:bodyPr wrap="none" rtlCol="0">
            <a:spAutoFit/>
          </a:bodyPr>
          <a:lstStyle/>
          <a:p>
            <a:pPr fontAlgn="auto">
              <a:spcBef>
                <a:spcPts val="0"/>
              </a:spcBef>
              <a:spcAft>
                <a:spcPts val="0"/>
              </a:spcAft>
            </a:pPr>
            <a:r>
              <a:rPr kumimoji="1" lang="en-US" altLang="zh-CN" dirty="0">
                <a:latin typeface="Microsoft YaHei" panose="020B0503020204020204" pitchFamily="34" charset="-122"/>
                <a:ea typeface="Microsoft YaHei" panose="020B0503020204020204" pitchFamily="34" charset="-122"/>
              </a:rPr>
              <a:t>3.1</a:t>
            </a:r>
            <a:r>
              <a:rPr kumimoji="1" lang="zh-CN" altLang="en-US" dirty="0">
                <a:latin typeface="Microsoft YaHei" panose="020B0503020204020204" pitchFamily="34" charset="-122"/>
                <a:ea typeface="Microsoft YaHei" panose="020B0503020204020204" pitchFamily="34" charset="-122"/>
              </a:rPr>
              <a:t> 线性结构</a:t>
            </a:r>
          </a:p>
        </p:txBody>
      </p:sp>
      <p:sp>
        <p:nvSpPr>
          <p:cNvPr id="4" name="文本框 3">
            <a:extLst>
              <a:ext uri="{FF2B5EF4-FFF2-40B4-BE49-F238E27FC236}">
                <a16:creationId xmlns:a16="http://schemas.microsoft.com/office/drawing/2014/main" id="{B4D56030-BDA0-BF49-BBBB-D8E33DE22606}"/>
              </a:ext>
            </a:extLst>
          </p:cNvPr>
          <p:cNvSpPr txBox="1"/>
          <p:nvPr/>
        </p:nvSpPr>
        <p:spPr>
          <a:xfrm>
            <a:off x="971600" y="1377425"/>
            <a:ext cx="1298753" cy="646331"/>
          </a:xfrm>
          <a:prstGeom prst="rect">
            <a:avLst/>
          </a:prstGeom>
          <a:noFill/>
        </p:spPr>
        <p:txBody>
          <a:bodyPr wrap="none" rtlCol="0">
            <a:spAutoFit/>
          </a:bodyPr>
          <a:lstStyle/>
          <a:p>
            <a:pPr fontAlgn="auto">
              <a:spcBef>
                <a:spcPts val="0"/>
              </a:spcBef>
              <a:spcAft>
                <a:spcPts val="0"/>
              </a:spcAft>
            </a:pPr>
            <a:r>
              <a:rPr lang="zh-CN" altLang="en-US" sz="1200" dirty="0">
                <a:latin typeface="Microsoft YaHei" panose="020B0503020204020204" pitchFamily="34" charset="-122"/>
                <a:ea typeface="Microsoft YaHei" panose="020B0503020204020204" pitchFamily="34" charset="-122"/>
              </a:rPr>
              <a:t>数据结构的分类</a:t>
            </a:r>
            <a:r>
              <a:rPr lang="en-US" altLang="zh-CN" sz="1200" dirty="0">
                <a:latin typeface="Microsoft YaHei" panose="020B0503020204020204" pitchFamily="34" charset="-122"/>
                <a:ea typeface="Microsoft YaHei" panose="020B0503020204020204" pitchFamily="34" charset="-122"/>
              </a:rPr>
              <a:t>:</a:t>
            </a:r>
          </a:p>
          <a:p>
            <a:pPr fontAlgn="auto">
              <a:spcBef>
                <a:spcPts val="0"/>
              </a:spcBef>
              <a:spcAft>
                <a:spcPts val="0"/>
              </a:spcAft>
            </a:pPr>
            <a:r>
              <a:rPr lang="zh-CN" altLang="en-US" sz="1200" dirty="0">
                <a:solidFill>
                  <a:srgbClr val="FF0000"/>
                </a:solidFill>
                <a:latin typeface="Microsoft YaHei" panose="020B0503020204020204" pitchFamily="34" charset="-122"/>
                <a:ea typeface="Microsoft YaHei" panose="020B0503020204020204" pitchFamily="34" charset="-122"/>
              </a:rPr>
              <a:t>①线性结构</a:t>
            </a:r>
            <a:endParaRPr lang="en-US" altLang="zh-CN" sz="1200" dirty="0">
              <a:solidFill>
                <a:srgbClr val="FF0000"/>
              </a:solidFill>
              <a:latin typeface="Microsoft YaHei" panose="020B0503020204020204" pitchFamily="34" charset="-122"/>
              <a:ea typeface="Microsoft YaHei" panose="020B0503020204020204" pitchFamily="34" charset="-122"/>
            </a:endParaRPr>
          </a:p>
          <a:p>
            <a:pPr fontAlgn="auto">
              <a:spcBef>
                <a:spcPts val="0"/>
              </a:spcBef>
              <a:spcAft>
                <a:spcPts val="0"/>
              </a:spcAft>
            </a:pPr>
            <a:r>
              <a:rPr lang="zh-CN" altLang="en-US" sz="1200" dirty="0">
                <a:solidFill>
                  <a:srgbClr val="FF0000"/>
                </a:solidFill>
                <a:latin typeface="Microsoft YaHei" panose="020B0503020204020204" pitchFamily="34" charset="-122"/>
                <a:ea typeface="Microsoft YaHei" panose="020B0503020204020204" pitchFamily="34" charset="-122"/>
              </a:rPr>
              <a:t>②非线性结构</a:t>
            </a:r>
            <a:endParaRPr kumimoji="1" lang="zh-CN" altLang="en-US" sz="12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3A87A837-AE8C-9747-90A6-7E02A5EA729D}"/>
              </a:ext>
            </a:extLst>
          </p:cNvPr>
          <p:cNvSpPr txBox="1"/>
          <p:nvPr/>
        </p:nvSpPr>
        <p:spPr>
          <a:xfrm>
            <a:off x="971600" y="2283718"/>
            <a:ext cx="3724096" cy="646331"/>
          </a:xfrm>
          <a:prstGeom prst="rect">
            <a:avLst/>
          </a:prstGeom>
          <a:noFill/>
        </p:spPr>
        <p:txBody>
          <a:bodyPr wrap="none" rtlCol="0">
            <a:spAutoFit/>
          </a:bodyPr>
          <a:lstStyle/>
          <a:p>
            <a:r>
              <a:rPr lang="zh-CN" altLang="en-US" sz="1200" dirty="0">
                <a:solidFill>
                  <a:srgbClr val="FF0000"/>
                </a:solidFill>
                <a:latin typeface="Microsoft YaHei" panose="020B0503020204020204" pitchFamily="34" charset="-122"/>
                <a:ea typeface="Microsoft YaHei" panose="020B0503020204020204" pitchFamily="34" charset="-122"/>
              </a:rPr>
              <a:t>线性结构</a:t>
            </a:r>
            <a:r>
              <a:rPr lang="en-US" altLang="zh-CN" sz="1200" dirty="0">
                <a:solidFill>
                  <a:srgbClr val="FF0000"/>
                </a:solidFill>
                <a:latin typeface="Microsoft YaHei" panose="020B0503020204020204" pitchFamily="34" charset="-122"/>
                <a:ea typeface="Microsoft YaHei" panose="020B0503020204020204" pitchFamily="34" charset="-122"/>
              </a:rPr>
              <a:t>:</a:t>
            </a:r>
            <a:endParaRPr lang="zh-CN" altLang="en-US" sz="1200" dirty="0">
              <a:solidFill>
                <a:srgbClr val="FF0000"/>
              </a:solidFill>
              <a:latin typeface="Microsoft YaHei" panose="020B0503020204020204" pitchFamily="34" charset="-122"/>
              <a:ea typeface="Microsoft YaHei" panose="020B0503020204020204" pitchFamily="34" charset="-122"/>
            </a:endParaRPr>
          </a:p>
          <a:p>
            <a:r>
              <a:rPr lang="zh-CN" altLang="en-US" sz="1200" dirty="0">
                <a:latin typeface="Microsoft YaHei" panose="020B0503020204020204" pitchFamily="34" charset="-122"/>
                <a:ea typeface="Microsoft YaHei" panose="020B0503020204020204" pitchFamily="34" charset="-122"/>
              </a:rPr>
              <a:t>简单地说，线性结构就是表中各个结点具有</a:t>
            </a:r>
            <a:r>
              <a:rPr lang="zh-CN" altLang="en-US" sz="1200" b="1" dirty="0">
                <a:solidFill>
                  <a:srgbClr val="FF0000"/>
                </a:solidFill>
                <a:latin typeface="Microsoft YaHei" panose="020B0503020204020204" pitchFamily="34" charset="-122"/>
                <a:ea typeface="Microsoft YaHei" panose="020B0503020204020204" pitchFamily="34" charset="-122"/>
              </a:rPr>
              <a:t>线性关系</a:t>
            </a:r>
          </a:p>
          <a:p>
            <a:pPr algn="l" fontAlgn="auto">
              <a:spcBef>
                <a:spcPts val="0"/>
              </a:spcBef>
              <a:spcAft>
                <a:spcPts val="0"/>
              </a:spcAft>
            </a:pPr>
            <a:endParaRPr kumimoji="1" lang="zh-CN" altLang="en-US" sz="1200" dirty="0">
              <a:latin typeface="Microsoft YaHei" panose="020B0503020204020204" pitchFamily="34" charset="-122"/>
              <a:ea typeface="Microsoft YaHei" panose="020B0503020204020204" pitchFamily="34" charset="-122"/>
            </a:endParaRPr>
          </a:p>
        </p:txBody>
      </p:sp>
      <p:sp>
        <p:nvSpPr>
          <p:cNvPr id="6" name="椭圆 5">
            <a:extLst>
              <a:ext uri="{FF2B5EF4-FFF2-40B4-BE49-F238E27FC236}">
                <a16:creationId xmlns:a16="http://schemas.microsoft.com/office/drawing/2014/main" id="{917146EE-3B36-5C40-8CBC-8138E891B11A}"/>
              </a:ext>
            </a:extLst>
          </p:cNvPr>
          <p:cNvSpPr/>
          <p:nvPr/>
        </p:nvSpPr>
        <p:spPr>
          <a:xfrm>
            <a:off x="1187624" y="3969713"/>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panose="020B0503020204020204" pitchFamily="34" charset="-122"/>
                <a:ea typeface="Microsoft YaHei" panose="020B0503020204020204" pitchFamily="34" charset="-122"/>
              </a:rPr>
              <a:t>开始</a:t>
            </a:r>
          </a:p>
        </p:txBody>
      </p:sp>
      <p:sp>
        <p:nvSpPr>
          <p:cNvPr id="15" name="椭圆 14">
            <a:extLst>
              <a:ext uri="{FF2B5EF4-FFF2-40B4-BE49-F238E27FC236}">
                <a16:creationId xmlns:a16="http://schemas.microsoft.com/office/drawing/2014/main" id="{BD061B67-DDB2-BF4E-BE2A-7F723501CE1F}"/>
              </a:ext>
            </a:extLst>
          </p:cNvPr>
          <p:cNvSpPr/>
          <p:nvPr/>
        </p:nvSpPr>
        <p:spPr>
          <a:xfrm>
            <a:off x="2339752" y="3969713"/>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16" name="椭圆 15">
            <a:extLst>
              <a:ext uri="{FF2B5EF4-FFF2-40B4-BE49-F238E27FC236}">
                <a16:creationId xmlns:a16="http://schemas.microsoft.com/office/drawing/2014/main" id="{11A5AC02-7600-4E46-BF5D-471C9FE6BE12}"/>
              </a:ext>
            </a:extLst>
          </p:cNvPr>
          <p:cNvSpPr/>
          <p:nvPr/>
        </p:nvSpPr>
        <p:spPr>
          <a:xfrm>
            <a:off x="3491880" y="3969713"/>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7" name="椭圆 16">
            <a:extLst>
              <a:ext uri="{FF2B5EF4-FFF2-40B4-BE49-F238E27FC236}">
                <a16:creationId xmlns:a16="http://schemas.microsoft.com/office/drawing/2014/main" id="{C638ADA2-2332-BC48-BF51-786B0F3DC8D5}"/>
              </a:ext>
            </a:extLst>
          </p:cNvPr>
          <p:cNvSpPr/>
          <p:nvPr/>
        </p:nvSpPr>
        <p:spPr>
          <a:xfrm>
            <a:off x="4644008" y="3969713"/>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8" name="椭圆 17">
            <a:extLst>
              <a:ext uri="{FF2B5EF4-FFF2-40B4-BE49-F238E27FC236}">
                <a16:creationId xmlns:a16="http://schemas.microsoft.com/office/drawing/2014/main" id="{B0998C61-9D20-8B4B-A5A4-952D3843EA79}"/>
              </a:ext>
            </a:extLst>
          </p:cNvPr>
          <p:cNvSpPr/>
          <p:nvPr/>
        </p:nvSpPr>
        <p:spPr>
          <a:xfrm>
            <a:off x="5796136" y="3969713"/>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Microsoft YaHei" panose="020B0503020204020204" pitchFamily="34" charset="-122"/>
                <a:ea typeface="Microsoft YaHei" panose="020B0503020204020204" pitchFamily="34" charset="-122"/>
              </a:rPr>
              <a:t>结束</a:t>
            </a:r>
          </a:p>
        </p:txBody>
      </p:sp>
      <p:sp>
        <p:nvSpPr>
          <p:cNvPr id="10" name="文本框 9">
            <a:extLst>
              <a:ext uri="{FF2B5EF4-FFF2-40B4-BE49-F238E27FC236}">
                <a16:creationId xmlns:a16="http://schemas.microsoft.com/office/drawing/2014/main" id="{2F8E45D9-9B41-D949-8CD5-629BB2125DB1}"/>
              </a:ext>
            </a:extLst>
          </p:cNvPr>
          <p:cNvSpPr txBox="1"/>
          <p:nvPr/>
        </p:nvSpPr>
        <p:spPr>
          <a:xfrm>
            <a:off x="971600" y="2687016"/>
            <a:ext cx="5109091" cy="830997"/>
          </a:xfrm>
          <a:prstGeom prst="rect">
            <a:avLst/>
          </a:prstGeom>
          <a:noFill/>
        </p:spPr>
        <p:txBody>
          <a:bodyPr wrap="none" rtlCol="0">
            <a:spAutoFit/>
          </a:bodyPr>
          <a:lstStyle/>
          <a:p>
            <a:r>
              <a:rPr lang="zh-CN" altLang="en-US" sz="1200" dirty="0">
                <a:solidFill>
                  <a:srgbClr val="FF0000"/>
                </a:solidFill>
                <a:latin typeface="Microsoft YaHei" panose="020B0503020204020204" pitchFamily="34" charset="-122"/>
                <a:ea typeface="Microsoft YaHei" panose="020B0503020204020204" pitchFamily="34" charset="-122"/>
              </a:rPr>
              <a:t>线性结构的特点</a:t>
            </a:r>
            <a:r>
              <a:rPr lang="en-US" altLang="zh-CN" sz="1200" dirty="0">
                <a:solidFill>
                  <a:srgbClr val="FF0000"/>
                </a:solidFill>
                <a:latin typeface="Microsoft YaHei" panose="020B0503020204020204" pitchFamily="34" charset="-122"/>
                <a:ea typeface="Microsoft YaHei" panose="020B0503020204020204" pitchFamily="34" charset="-122"/>
              </a:rPr>
              <a:t>:</a:t>
            </a:r>
          </a:p>
          <a:p>
            <a:r>
              <a:rPr lang="zh-CN" altLang="en-US" sz="1200" dirty="0">
                <a:latin typeface="Microsoft YaHei" panose="020B0503020204020204" pitchFamily="34" charset="-122"/>
                <a:ea typeface="Microsoft YaHei" panose="020B0503020204020204" pitchFamily="34" charset="-122"/>
              </a:rPr>
              <a:t>①线性结构是非空集</a:t>
            </a:r>
            <a:endParaRPr lang="en-US" altLang="zh-CN" sz="1200" dirty="0">
              <a:latin typeface="Microsoft YaHei" panose="020B0503020204020204" pitchFamily="34" charset="-122"/>
              <a:ea typeface="Microsoft YaHei" panose="020B0503020204020204" pitchFamily="34" charset="-122"/>
            </a:endParaRPr>
          </a:p>
          <a:p>
            <a:r>
              <a:rPr lang="zh-CN" altLang="en-US" sz="1200" dirty="0">
                <a:latin typeface="Microsoft YaHei" panose="020B0503020204020204" pitchFamily="34" charset="-122"/>
                <a:ea typeface="Microsoft YaHei" panose="020B0503020204020204" pitchFamily="34" charset="-122"/>
              </a:rPr>
              <a:t>②线性结构所有结点都最多只有一个直接前驱结点和一个直接后继结点</a:t>
            </a:r>
          </a:p>
          <a:p>
            <a:pPr algn="l" fontAlgn="auto">
              <a:spcBef>
                <a:spcPts val="0"/>
              </a:spcBef>
              <a:spcAft>
                <a:spcPts val="0"/>
              </a:spcAft>
            </a:pPr>
            <a:endParaRPr kumimoji="1" lang="zh-CN" altLang="en-US" sz="1200" dirty="0">
              <a:latin typeface="Microsoft YaHei" panose="020B0503020204020204" pitchFamily="34" charset="-122"/>
              <a:ea typeface="Microsoft YaHei" panose="020B0503020204020204" pitchFamily="34" charset="-122"/>
            </a:endParaRPr>
          </a:p>
        </p:txBody>
      </p:sp>
      <p:cxnSp>
        <p:nvCxnSpPr>
          <p:cNvPr id="19" name="直线箭头连接符 18">
            <a:extLst>
              <a:ext uri="{FF2B5EF4-FFF2-40B4-BE49-F238E27FC236}">
                <a16:creationId xmlns:a16="http://schemas.microsoft.com/office/drawing/2014/main" id="{C5192DEF-8CB5-5449-97A1-A32C9B77019E}"/>
              </a:ext>
            </a:extLst>
          </p:cNvPr>
          <p:cNvCxnSpPr>
            <a:stCxn id="6" idx="6"/>
            <a:endCxn id="15" idx="2"/>
          </p:cNvCxnSpPr>
          <p:nvPr/>
        </p:nvCxnSpPr>
        <p:spPr>
          <a:xfrm>
            <a:off x="1763688" y="4221741"/>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E4DC1344-4AA4-BB46-833D-E5F6B141A8B7}"/>
              </a:ext>
            </a:extLst>
          </p:cNvPr>
          <p:cNvCxnSpPr/>
          <p:nvPr/>
        </p:nvCxnSpPr>
        <p:spPr>
          <a:xfrm>
            <a:off x="2915816" y="4235191"/>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7C7BF0C8-7B8C-1C44-AB52-9CC3880D9E6C}"/>
              </a:ext>
            </a:extLst>
          </p:cNvPr>
          <p:cNvCxnSpPr/>
          <p:nvPr/>
        </p:nvCxnSpPr>
        <p:spPr>
          <a:xfrm>
            <a:off x="4067944" y="4221741"/>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06F49B22-0FBA-DA4A-B12C-B5ED978DA5B3}"/>
              </a:ext>
            </a:extLst>
          </p:cNvPr>
          <p:cNvCxnSpPr/>
          <p:nvPr/>
        </p:nvCxnSpPr>
        <p:spPr>
          <a:xfrm>
            <a:off x="5220072" y="4208181"/>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C81CE1AB-B1CA-AE43-8723-FDEC06A97DEE}"/>
              </a:ext>
            </a:extLst>
          </p:cNvPr>
          <p:cNvSpPr txBox="1"/>
          <p:nvPr/>
        </p:nvSpPr>
        <p:spPr>
          <a:xfrm>
            <a:off x="979145" y="4629204"/>
            <a:ext cx="2157963" cy="276999"/>
          </a:xfrm>
          <a:prstGeom prst="rect">
            <a:avLst/>
          </a:prstGeom>
          <a:noFill/>
        </p:spPr>
        <p:txBody>
          <a:bodyPr wrap="none" rtlCol="0">
            <a:spAutoFit/>
          </a:bodyPr>
          <a:lstStyle/>
          <a:p>
            <a:pPr fontAlgn="auto">
              <a:spcBef>
                <a:spcPts val="0"/>
              </a:spcBef>
              <a:spcAft>
                <a:spcPts val="0"/>
              </a:spcAft>
            </a:pPr>
            <a:r>
              <a:rPr lang="zh-CN" altLang="en-US" sz="1200" dirty="0">
                <a:solidFill>
                  <a:srgbClr val="FF0000"/>
                </a:solidFill>
                <a:latin typeface="Microsoft YaHei" panose="020B0503020204020204" pitchFamily="34" charset="-122"/>
                <a:ea typeface="Microsoft YaHei" panose="020B0503020204020204" pitchFamily="34" charset="-122"/>
              </a:rPr>
              <a:t>典型的线性结构</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 栈、队列等</a:t>
            </a:r>
            <a:endParaRPr kumimoji="1" lang="zh-CN" altLang="en-US"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5744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15" grpId="0" animBg="1"/>
      <p:bldP spid="16" grpId="0" animBg="1"/>
      <p:bldP spid="17" grpId="0" animBg="1"/>
      <p:bldP spid="18" grpId="0" animBg="1"/>
      <p:bldP spid="10"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latin typeface="微软雅黑" charset="-122"/>
                <a:ea typeface="微软雅黑" charset="-122"/>
              </a:rPr>
              <a:t>3.</a:t>
            </a:r>
            <a:r>
              <a:rPr lang="zh-CN" altLang="en-US" sz="2400" b="1" dirty="0">
                <a:latin typeface="微软雅黑" charset="-122"/>
                <a:ea typeface="微软雅黑" charset="-122"/>
              </a:rPr>
              <a:t> 数据结构的分类</a:t>
            </a:r>
            <a:endParaRPr lang="en-US" altLang="zh-CN" sz="2400" b="1" dirty="0">
              <a:latin typeface="微软雅黑" charset="-122"/>
              <a:ea typeface="微软雅黑" charset="-122"/>
            </a:endParaRPr>
          </a:p>
        </p:txBody>
      </p:sp>
      <p:sp>
        <p:nvSpPr>
          <p:cNvPr id="2" name="文本框 1">
            <a:extLst>
              <a:ext uri="{FF2B5EF4-FFF2-40B4-BE49-F238E27FC236}">
                <a16:creationId xmlns:a16="http://schemas.microsoft.com/office/drawing/2014/main" id="{22AE01BF-2E67-584F-AE9C-9EC9EFF323A8}"/>
              </a:ext>
            </a:extLst>
          </p:cNvPr>
          <p:cNvSpPr txBox="1"/>
          <p:nvPr/>
        </p:nvSpPr>
        <p:spPr>
          <a:xfrm>
            <a:off x="971600" y="862336"/>
            <a:ext cx="1733167" cy="369332"/>
          </a:xfrm>
          <a:prstGeom prst="rect">
            <a:avLst/>
          </a:prstGeom>
          <a:noFill/>
        </p:spPr>
        <p:txBody>
          <a:bodyPr wrap="none" rtlCol="0">
            <a:spAutoFit/>
          </a:bodyPr>
          <a:lstStyle/>
          <a:p>
            <a:pPr fontAlgn="auto">
              <a:spcBef>
                <a:spcPts val="0"/>
              </a:spcBef>
              <a:spcAft>
                <a:spcPts val="0"/>
              </a:spcAft>
            </a:pPr>
            <a:r>
              <a:rPr kumimoji="1" lang="en-US" altLang="zh-CN" dirty="0">
                <a:latin typeface="Microsoft YaHei" panose="020B0503020204020204" pitchFamily="34" charset="-122"/>
                <a:ea typeface="Microsoft YaHei" panose="020B0503020204020204" pitchFamily="34" charset="-122"/>
              </a:rPr>
              <a:t>3.2</a:t>
            </a:r>
            <a:r>
              <a:rPr kumimoji="1" lang="zh-CN" altLang="en-US" dirty="0">
                <a:latin typeface="Microsoft YaHei" panose="020B0503020204020204" pitchFamily="34" charset="-122"/>
                <a:ea typeface="Microsoft YaHei" panose="020B0503020204020204" pitchFamily="34" charset="-122"/>
              </a:rPr>
              <a:t> 非线性结构</a:t>
            </a:r>
          </a:p>
        </p:txBody>
      </p:sp>
      <p:sp>
        <p:nvSpPr>
          <p:cNvPr id="5" name="文本框 4">
            <a:extLst>
              <a:ext uri="{FF2B5EF4-FFF2-40B4-BE49-F238E27FC236}">
                <a16:creationId xmlns:a16="http://schemas.microsoft.com/office/drawing/2014/main" id="{3A87A837-AE8C-9747-90A6-7E02A5EA729D}"/>
              </a:ext>
            </a:extLst>
          </p:cNvPr>
          <p:cNvSpPr txBox="1"/>
          <p:nvPr/>
        </p:nvSpPr>
        <p:spPr>
          <a:xfrm>
            <a:off x="971600" y="1303429"/>
            <a:ext cx="4493538" cy="461665"/>
          </a:xfrm>
          <a:prstGeom prst="rect">
            <a:avLst/>
          </a:prstGeom>
          <a:noFill/>
        </p:spPr>
        <p:txBody>
          <a:bodyPr wrap="none" rtlCol="0">
            <a:spAutoFit/>
          </a:bodyPr>
          <a:lstStyle/>
          <a:p>
            <a:r>
              <a:rPr lang="zh-CN" altLang="en-US" sz="1200" dirty="0">
                <a:solidFill>
                  <a:srgbClr val="FF0000"/>
                </a:solidFill>
                <a:latin typeface="Microsoft YaHei" panose="020B0503020204020204" pitchFamily="34" charset="-122"/>
                <a:ea typeface="Microsoft YaHei" panose="020B0503020204020204" pitchFamily="34" charset="-122"/>
              </a:rPr>
              <a:t>非线性结构</a:t>
            </a:r>
            <a:r>
              <a:rPr lang="en-US" altLang="zh-CN" sz="1200" dirty="0">
                <a:solidFill>
                  <a:srgbClr val="FF0000"/>
                </a:solidFill>
                <a:latin typeface="Microsoft YaHei" panose="020B0503020204020204" pitchFamily="34" charset="-122"/>
                <a:ea typeface="Microsoft YaHei" panose="020B0503020204020204" pitchFamily="34" charset="-122"/>
              </a:rPr>
              <a:t>:</a:t>
            </a:r>
            <a:endParaRPr lang="zh-CN" altLang="en-US" sz="1200" dirty="0">
              <a:solidFill>
                <a:srgbClr val="FF0000"/>
              </a:solidFill>
              <a:latin typeface="Microsoft YaHei" panose="020B0503020204020204" pitchFamily="34" charset="-122"/>
              <a:ea typeface="Microsoft YaHei" panose="020B0503020204020204" pitchFamily="34" charset="-122"/>
            </a:endParaRPr>
          </a:p>
          <a:p>
            <a:r>
              <a:rPr lang="zh-CN" altLang="en-US" sz="1200" dirty="0">
                <a:latin typeface="Microsoft YaHei" panose="020B0503020204020204" pitchFamily="34" charset="-122"/>
                <a:ea typeface="Microsoft YaHei" panose="020B0503020204020204" pitchFamily="34" charset="-122"/>
              </a:rPr>
              <a:t>简单地说，非线性结构就是表中各个结点之间具有</a:t>
            </a:r>
            <a:r>
              <a:rPr lang="zh-CN" altLang="en-US" sz="1200" b="1" dirty="0">
                <a:solidFill>
                  <a:srgbClr val="FF0000"/>
                </a:solidFill>
                <a:latin typeface="Microsoft YaHei" panose="020B0503020204020204" pitchFamily="34" charset="-122"/>
                <a:ea typeface="Microsoft YaHei" panose="020B0503020204020204" pitchFamily="34" charset="-122"/>
              </a:rPr>
              <a:t>多个对应关系</a:t>
            </a:r>
            <a:endParaRPr kumimoji="1" lang="zh-CN" altLang="en-US" sz="1200" b="1" dirty="0">
              <a:solidFill>
                <a:srgbClr val="FF0000"/>
              </a:solidFill>
              <a:latin typeface="Microsoft YaHei" panose="020B0503020204020204" pitchFamily="34" charset="-122"/>
              <a:ea typeface="Microsoft YaHei" panose="020B0503020204020204" pitchFamily="34" charset="-122"/>
            </a:endParaRPr>
          </a:p>
        </p:txBody>
      </p:sp>
      <p:sp>
        <p:nvSpPr>
          <p:cNvPr id="6" name="椭圆 5">
            <a:extLst>
              <a:ext uri="{FF2B5EF4-FFF2-40B4-BE49-F238E27FC236}">
                <a16:creationId xmlns:a16="http://schemas.microsoft.com/office/drawing/2014/main" id="{917146EE-3B36-5C40-8CBC-8138E891B11A}"/>
              </a:ext>
            </a:extLst>
          </p:cNvPr>
          <p:cNvSpPr/>
          <p:nvPr/>
        </p:nvSpPr>
        <p:spPr>
          <a:xfrm>
            <a:off x="1586970" y="3197131"/>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a:t>
            </a:r>
            <a:endParaRPr kumimoji="1" lang="zh-CN" altLang="en-US" dirty="0"/>
          </a:p>
        </p:txBody>
      </p:sp>
      <p:sp>
        <p:nvSpPr>
          <p:cNvPr id="15" name="椭圆 14">
            <a:extLst>
              <a:ext uri="{FF2B5EF4-FFF2-40B4-BE49-F238E27FC236}">
                <a16:creationId xmlns:a16="http://schemas.microsoft.com/office/drawing/2014/main" id="{BD061B67-DDB2-BF4E-BE2A-7F723501CE1F}"/>
              </a:ext>
            </a:extLst>
          </p:cNvPr>
          <p:cNvSpPr/>
          <p:nvPr/>
        </p:nvSpPr>
        <p:spPr>
          <a:xfrm>
            <a:off x="2739098" y="3197131"/>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16" name="椭圆 15">
            <a:extLst>
              <a:ext uri="{FF2B5EF4-FFF2-40B4-BE49-F238E27FC236}">
                <a16:creationId xmlns:a16="http://schemas.microsoft.com/office/drawing/2014/main" id="{11A5AC02-7600-4E46-BF5D-471C9FE6BE12}"/>
              </a:ext>
            </a:extLst>
          </p:cNvPr>
          <p:cNvSpPr/>
          <p:nvPr/>
        </p:nvSpPr>
        <p:spPr>
          <a:xfrm>
            <a:off x="3891226" y="3197131"/>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7" name="椭圆 16">
            <a:extLst>
              <a:ext uri="{FF2B5EF4-FFF2-40B4-BE49-F238E27FC236}">
                <a16:creationId xmlns:a16="http://schemas.microsoft.com/office/drawing/2014/main" id="{C638ADA2-2332-BC48-BF51-786B0F3DC8D5}"/>
              </a:ext>
            </a:extLst>
          </p:cNvPr>
          <p:cNvSpPr/>
          <p:nvPr/>
        </p:nvSpPr>
        <p:spPr>
          <a:xfrm>
            <a:off x="4760693" y="3811727"/>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0" name="文本框 9">
            <a:extLst>
              <a:ext uri="{FF2B5EF4-FFF2-40B4-BE49-F238E27FC236}">
                <a16:creationId xmlns:a16="http://schemas.microsoft.com/office/drawing/2014/main" id="{2F8E45D9-9B41-D949-8CD5-629BB2125DB1}"/>
              </a:ext>
            </a:extLst>
          </p:cNvPr>
          <p:cNvSpPr txBox="1"/>
          <p:nvPr/>
        </p:nvSpPr>
        <p:spPr>
          <a:xfrm>
            <a:off x="950118" y="1825489"/>
            <a:ext cx="5109091" cy="830997"/>
          </a:xfrm>
          <a:prstGeom prst="rect">
            <a:avLst/>
          </a:prstGeom>
          <a:noFill/>
        </p:spPr>
        <p:txBody>
          <a:bodyPr wrap="none" rtlCol="0">
            <a:spAutoFit/>
          </a:bodyPr>
          <a:lstStyle/>
          <a:p>
            <a:r>
              <a:rPr lang="zh-CN" altLang="en-US" sz="1200" dirty="0">
                <a:solidFill>
                  <a:srgbClr val="FF0000"/>
                </a:solidFill>
                <a:latin typeface="Microsoft YaHei" panose="020B0503020204020204" pitchFamily="34" charset="-122"/>
                <a:ea typeface="Microsoft YaHei" panose="020B0503020204020204" pitchFamily="34" charset="-122"/>
              </a:rPr>
              <a:t>非线性结构的特点</a:t>
            </a:r>
            <a:r>
              <a:rPr lang="en-US" altLang="zh-CN" sz="1200" dirty="0">
                <a:solidFill>
                  <a:srgbClr val="FF0000"/>
                </a:solidFill>
                <a:latin typeface="Microsoft YaHei" panose="020B0503020204020204" pitchFamily="34" charset="-122"/>
                <a:ea typeface="Microsoft YaHei" panose="020B0503020204020204" pitchFamily="34" charset="-122"/>
              </a:rPr>
              <a:t>:</a:t>
            </a:r>
          </a:p>
          <a:p>
            <a:r>
              <a:rPr lang="zh-CN" altLang="en-US" sz="1200" dirty="0">
                <a:latin typeface="Microsoft YaHei" panose="020B0503020204020204" pitchFamily="34" charset="-122"/>
                <a:ea typeface="Microsoft YaHei" panose="020B0503020204020204" pitchFamily="34" charset="-122"/>
              </a:rPr>
              <a:t>①非线性结构是非空集</a:t>
            </a:r>
            <a:endParaRPr lang="en-US" altLang="zh-CN" sz="1200" dirty="0">
              <a:latin typeface="Microsoft YaHei" panose="020B0503020204020204" pitchFamily="34" charset="-122"/>
              <a:ea typeface="Microsoft YaHei" panose="020B0503020204020204" pitchFamily="34" charset="-122"/>
            </a:endParaRPr>
          </a:p>
          <a:p>
            <a:r>
              <a:rPr lang="zh-CN" altLang="en-US" sz="1200" dirty="0">
                <a:latin typeface="Microsoft YaHei" panose="020B0503020204020204" pitchFamily="34" charset="-122"/>
                <a:ea typeface="Microsoft YaHei" panose="020B0503020204020204" pitchFamily="34" charset="-122"/>
              </a:rPr>
              <a:t>②非线性结构的一个结点可能有多个直接前驱结点和多个直接后继结点</a:t>
            </a:r>
            <a:endParaRPr lang="en-US" altLang="zh-CN" sz="1200" dirty="0">
              <a:latin typeface="Microsoft YaHei" panose="020B0503020204020204" pitchFamily="34" charset="-122"/>
              <a:ea typeface="Microsoft YaHei" panose="020B0503020204020204" pitchFamily="34" charset="-122"/>
            </a:endParaRPr>
          </a:p>
          <a:p>
            <a:pPr algn="l" fontAlgn="auto">
              <a:spcBef>
                <a:spcPts val="0"/>
              </a:spcBef>
              <a:spcAft>
                <a:spcPts val="0"/>
              </a:spcAft>
            </a:pPr>
            <a:endParaRPr kumimoji="1" lang="zh-CN" altLang="en-US" sz="1200" dirty="0">
              <a:latin typeface="Microsoft YaHei" panose="020B0503020204020204" pitchFamily="34" charset="-122"/>
              <a:ea typeface="Microsoft YaHei" panose="020B0503020204020204" pitchFamily="34" charset="-122"/>
            </a:endParaRPr>
          </a:p>
        </p:txBody>
      </p:sp>
      <p:cxnSp>
        <p:nvCxnSpPr>
          <p:cNvPr id="19" name="直线箭头连接符 18">
            <a:extLst>
              <a:ext uri="{FF2B5EF4-FFF2-40B4-BE49-F238E27FC236}">
                <a16:creationId xmlns:a16="http://schemas.microsoft.com/office/drawing/2014/main" id="{C5192DEF-8CB5-5449-97A1-A32C9B77019E}"/>
              </a:ext>
            </a:extLst>
          </p:cNvPr>
          <p:cNvCxnSpPr>
            <a:stCxn id="6" idx="6"/>
            <a:endCxn id="15" idx="2"/>
          </p:cNvCxnSpPr>
          <p:nvPr/>
        </p:nvCxnSpPr>
        <p:spPr>
          <a:xfrm>
            <a:off x="2163034" y="344915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E4DC1344-4AA4-BB46-833D-E5F6B141A8B7}"/>
              </a:ext>
            </a:extLst>
          </p:cNvPr>
          <p:cNvCxnSpPr>
            <a:cxnSpLocks/>
          </p:cNvCxnSpPr>
          <p:nvPr/>
        </p:nvCxnSpPr>
        <p:spPr>
          <a:xfrm>
            <a:off x="2154566" y="3459776"/>
            <a:ext cx="504014" cy="572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7C7BF0C8-7B8C-1C44-AB52-9CC3880D9E6C}"/>
              </a:ext>
            </a:extLst>
          </p:cNvPr>
          <p:cNvCxnSpPr>
            <a:cxnSpLocks/>
            <a:stCxn id="16" idx="6"/>
            <a:endCxn id="17" idx="1"/>
          </p:cNvCxnSpPr>
          <p:nvPr/>
        </p:nvCxnSpPr>
        <p:spPr>
          <a:xfrm>
            <a:off x="4467290" y="3449159"/>
            <a:ext cx="377766" cy="436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CE2E202F-8217-054F-A9E7-BAEA80F3D387}"/>
              </a:ext>
            </a:extLst>
          </p:cNvPr>
          <p:cNvCxnSpPr>
            <a:cxnSpLocks/>
          </p:cNvCxnSpPr>
          <p:nvPr/>
        </p:nvCxnSpPr>
        <p:spPr>
          <a:xfrm flipV="1">
            <a:off x="2142151" y="2866022"/>
            <a:ext cx="558661" cy="569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F60957F1-3892-7743-A5A5-C6E98BECB7C8}"/>
              </a:ext>
            </a:extLst>
          </p:cNvPr>
          <p:cNvCxnSpPr/>
          <p:nvPr/>
        </p:nvCxnSpPr>
        <p:spPr>
          <a:xfrm>
            <a:off x="3315162" y="3459776"/>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11F09C5A-547E-454D-BCF9-702A1A72CBD3}"/>
              </a:ext>
            </a:extLst>
          </p:cNvPr>
          <p:cNvSpPr/>
          <p:nvPr/>
        </p:nvSpPr>
        <p:spPr>
          <a:xfrm>
            <a:off x="2739098" y="2566580"/>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latin typeface="Microsoft YaHei" panose="020B0503020204020204" pitchFamily="34" charset="-122"/>
                <a:ea typeface="Microsoft YaHei" panose="020B0503020204020204" pitchFamily="34" charset="-122"/>
              </a:rPr>
              <a:t>80</a:t>
            </a:r>
            <a:endParaRPr kumimoji="1" lang="zh-CN" altLang="en-US" sz="1000" dirty="0">
              <a:latin typeface="Microsoft YaHei" panose="020B0503020204020204" pitchFamily="34" charset="-122"/>
              <a:ea typeface="Microsoft YaHei" panose="020B0503020204020204" pitchFamily="34" charset="-122"/>
            </a:endParaRPr>
          </a:p>
        </p:txBody>
      </p:sp>
      <p:sp>
        <p:nvSpPr>
          <p:cNvPr id="26" name="椭圆 25">
            <a:extLst>
              <a:ext uri="{FF2B5EF4-FFF2-40B4-BE49-F238E27FC236}">
                <a16:creationId xmlns:a16="http://schemas.microsoft.com/office/drawing/2014/main" id="{5275B41F-8EDC-A040-8AAE-995637AFC8CA}"/>
              </a:ext>
            </a:extLst>
          </p:cNvPr>
          <p:cNvSpPr/>
          <p:nvPr/>
        </p:nvSpPr>
        <p:spPr>
          <a:xfrm>
            <a:off x="2739098" y="3811727"/>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latin typeface="Microsoft YaHei" panose="020B0503020204020204" pitchFamily="34" charset="-122"/>
                <a:ea typeface="Microsoft YaHei" panose="020B0503020204020204" pitchFamily="34" charset="-122"/>
              </a:rPr>
              <a:t>90</a:t>
            </a:r>
            <a:endParaRPr kumimoji="1" lang="zh-CN" altLang="en-US" sz="1000" dirty="0">
              <a:latin typeface="Microsoft YaHei" panose="020B0503020204020204" pitchFamily="34" charset="-122"/>
              <a:ea typeface="Microsoft YaHei" panose="020B0503020204020204" pitchFamily="34" charset="-122"/>
            </a:endParaRPr>
          </a:p>
        </p:txBody>
      </p:sp>
      <p:sp>
        <p:nvSpPr>
          <p:cNvPr id="27" name="椭圆 26">
            <a:extLst>
              <a:ext uri="{FF2B5EF4-FFF2-40B4-BE49-F238E27FC236}">
                <a16:creationId xmlns:a16="http://schemas.microsoft.com/office/drawing/2014/main" id="{F5102DC2-899B-A942-856A-E6636ED4C93F}"/>
              </a:ext>
            </a:extLst>
          </p:cNvPr>
          <p:cNvSpPr/>
          <p:nvPr/>
        </p:nvSpPr>
        <p:spPr>
          <a:xfrm>
            <a:off x="4676330" y="2557767"/>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cxnSp>
        <p:nvCxnSpPr>
          <p:cNvPr id="28" name="直线箭头连接符 27">
            <a:extLst>
              <a:ext uri="{FF2B5EF4-FFF2-40B4-BE49-F238E27FC236}">
                <a16:creationId xmlns:a16="http://schemas.microsoft.com/office/drawing/2014/main" id="{D5DB3434-6F07-F543-8333-3AEA50191B6D}"/>
              </a:ext>
            </a:extLst>
          </p:cNvPr>
          <p:cNvCxnSpPr>
            <a:cxnSpLocks/>
            <a:stCxn id="16" idx="6"/>
            <a:endCxn id="27" idx="3"/>
          </p:cNvCxnSpPr>
          <p:nvPr/>
        </p:nvCxnSpPr>
        <p:spPr>
          <a:xfrm flipV="1">
            <a:off x="4467290" y="2988006"/>
            <a:ext cx="293403" cy="461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ECB23943-8647-E640-BD0F-28B4DC2BB3F6}"/>
              </a:ext>
            </a:extLst>
          </p:cNvPr>
          <p:cNvSpPr/>
          <p:nvPr/>
        </p:nvSpPr>
        <p:spPr>
          <a:xfrm>
            <a:off x="1586970" y="4147684"/>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cxnSp>
        <p:nvCxnSpPr>
          <p:cNvPr id="34" name="直线箭头连接符 33">
            <a:extLst>
              <a:ext uri="{FF2B5EF4-FFF2-40B4-BE49-F238E27FC236}">
                <a16:creationId xmlns:a16="http://schemas.microsoft.com/office/drawing/2014/main" id="{3C6A9293-E722-D443-8269-21B03395F6A6}"/>
              </a:ext>
            </a:extLst>
          </p:cNvPr>
          <p:cNvCxnSpPr>
            <a:cxnSpLocks/>
          </p:cNvCxnSpPr>
          <p:nvPr/>
        </p:nvCxnSpPr>
        <p:spPr>
          <a:xfrm flipV="1">
            <a:off x="2163034" y="4063755"/>
            <a:ext cx="537778" cy="302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4636EF5B-179F-5B47-A6A7-EE69178BCCF5}"/>
              </a:ext>
            </a:extLst>
          </p:cNvPr>
          <p:cNvSpPr txBox="1"/>
          <p:nvPr/>
        </p:nvSpPr>
        <p:spPr>
          <a:xfrm>
            <a:off x="1010906" y="4648910"/>
            <a:ext cx="2800767" cy="276999"/>
          </a:xfrm>
          <a:prstGeom prst="rect">
            <a:avLst/>
          </a:prstGeom>
          <a:noFill/>
        </p:spPr>
        <p:txBody>
          <a:bodyPr wrap="none" rtlCol="0">
            <a:spAutoFit/>
          </a:bodyPr>
          <a:lstStyle/>
          <a:p>
            <a:pPr fontAlgn="auto">
              <a:spcBef>
                <a:spcPts val="0"/>
              </a:spcBef>
              <a:spcAft>
                <a:spcPts val="0"/>
              </a:spcAft>
            </a:pPr>
            <a:r>
              <a:rPr lang="zh-CN" altLang="en-US" sz="1200" dirty="0">
                <a:solidFill>
                  <a:srgbClr val="FF0000"/>
                </a:solidFill>
                <a:latin typeface="Microsoft YaHei" panose="020B0503020204020204" pitchFamily="34" charset="-122"/>
                <a:ea typeface="Microsoft YaHei" panose="020B0503020204020204" pitchFamily="34" charset="-122"/>
              </a:rPr>
              <a:t>典型的非线性结构</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 树结构和图结构等</a:t>
            </a:r>
            <a:endParaRPr kumimoji="1" lang="zh-CN" altLang="en-US"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0155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5" grpId="0" animBg="1"/>
      <p:bldP spid="16" grpId="0" animBg="1"/>
      <p:bldP spid="17" grpId="0" animBg="1"/>
      <p:bldP spid="10" grpId="0"/>
      <p:bldP spid="25" grpId="0" animBg="1"/>
      <p:bldP spid="26" grpId="0" animBg="1"/>
      <p:bldP spid="27" grpId="0" animBg="1"/>
      <p:bldP spid="33" grpId="0" animBg="1"/>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D1C6595-999A-1543-80D7-CDA611562E4F}"/>
              </a:ext>
            </a:extLst>
          </p:cNvPr>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defRPr/>
            </a:pPr>
            <a:r>
              <a:rPr lang="zh-CN" altLang="en-US" sz="2400" b="1" kern="0" dirty="0">
                <a:solidFill>
                  <a:schemeClr val="tx1">
                    <a:lumMod val="65000"/>
                    <a:lumOff val="35000"/>
                  </a:schemeClr>
                </a:solidFill>
                <a:latin typeface="微软雅黑" pitchFamily="34" charset="-122"/>
                <a:ea typeface="微软雅黑" pitchFamily="34" charset="-122"/>
              </a:rPr>
              <a:t>总结</a:t>
            </a:r>
            <a:endParaRPr lang="zh-TW" altLang="zh-CN" sz="2400" b="1" kern="0" dirty="0">
              <a:solidFill>
                <a:schemeClr val="tx1">
                  <a:lumMod val="65000"/>
                  <a:lumOff val="35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BA841CB3-CFC2-954A-8467-E220136B773D}"/>
              </a:ext>
            </a:extLst>
          </p:cNvPr>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FB3BD66B-B645-0A4A-84B2-3AEA194A3384}"/>
              </a:ext>
            </a:extLst>
          </p:cNvPr>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5" name="标题占位符 1">
            <a:extLst>
              <a:ext uri="{FF2B5EF4-FFF2-40B4-BE49-F238E27FC236}">
                <a16:creationId xmlns:a16="http://schemas.microsoft.com/office/drawing/2014/main" id="{34AAA216-D336-E14B-81A1-9876E4765A30}"/>
              </a:ext>
            </a:extLst>
          </p:cNvPr>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3600" kern="0" dirty="0">
                <a:solidFill>
                  <a:schemeClr val="bg1"/>
                </a:solidFill>
                <a:latin typeface="微软雅黑" pitchFamily="34" charset="-122"/>
                <a:ea typeface="微软雅黑" pitchFamily="34" charset="-122"/>
              </a:rPr>
              <a:t>总结</a:t>
            </a:r>
            <a:endParaRPr lang="zh-TW" altLang="zh-CN" sz="3600" kern="0" dirty="0">
              <a:solidFill>
                <a:schemeClr val="bg1"/>
              </a:solidFill>
              <a:latin typeface="微软雅黑" pitchFamily="34" charset="-122"/>
              <a:ea typeface="微软雅黑" pitchFamily="34" charset="-122"/>
            </a:endParaRPr>
          </a:p>
        </p:txBody>
      </p:sp>
      <p:sp>
        <p:nvSpPr>
          <p:cNvPr id="25606" name="TextBox 7">
            <a:extLst>
              <a:ext uri="{FF2B5EF4-FFF2-40B4-BE49-F238E27FC236}">
                <a16:creationId xmlns:a16="http://schemas.microsoft.com/office/drawing/2014/main" id="{D230A0FD-2A6D-0446-B3A9-3943886C84AC}"/>
              </a:ext>
            </a:extLst>
          </p:cNvPr>
          <p:cNvSpPr txBox="1">
            <a:spLocks noChangeArrowheads="1"/>
          </p:cNvSpPr>
          <p:nvPr/>
        </p:nvSpPr>
        <p:spPr bwMode="auto">
          <a:xfrm>
            <a:off x="3779838" y="1643063"/>
            <a:ext cx="345598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pPr>
            <a:r>
              <a:rPr lang="zh-CN" altLang="en-US" sz="1000" dirty="0">
                <a:latin typeface="Microsoft YaHei" panose="020B0503020204020204" pitchFamily="34" charset="-122"/>
                <a:ea typeface="Microsoft YaHei" panose="020B0503020204020204" pitchFamily="34" charset="-122"/>
              </a:rPr>
              <a:t>数据结构的分类</a:t>
            </a:r>
            <a:r>
              <a:rPr lang="en-US" altLang="zh-CN" sz="1000" dirty="0">
                <a:latin typeface="Microsoft YaHei" panose="020B0503020204020204" pitchFamily="34" charset="-122"/>
                <a:ea typeface="Microsoft YaHei" panose="020B0503020204020204" pitchFamily="34" charset="-122"/>
              </a:rPr>
              <a:t>:</a:t>
            </a:r>
          </a:p>
          <a:p>
            <a:pPr fontAlgn="auto">
              <a:spcBef>
                <a:spcPts val="0"/>
              </a:spcBef>
              <a:spcAft>
                <a:spcPts val="0"/>
              </a:spcAft>
            </a:pPr>
            <a:r>
              <a:rPr lang="zh-CN" altLang="en-US" sz="1000" dirty="0">
                <a:solidFill>
                  <a:srgbClr val="FF0000"/>
                </a:solidFill>
                <a:latin typeface="Microsoft YaHei" panose="020B0503020204020204" pitchFamily="34" charset="-122"/>
                <a:ea typeface="Microsoft YaHei" panose="020B0503020204020204" pitchFamily="34" charset="-122"/>
              </a:rPr>
              <a:t>①线性结构</a:t>
            </a:r>
            <a:endParaRPr lang="en-US" altLang="zh-CN" sz="1000" dirty="0">
              <a:solidFill>
                <a:srgbClr val="FF0000"/>
              </a:solidFill>
              <a:latin typeface="Microsoft YaHei" panose="020B0503020204020204" pitchFamily="34" charset="-122"/>
              <a:ea typeface="Microsoft YaHei" panose="020B0503020204020204" pitchFamily="34" charset="-122"/>
            </a:endParaRPr>
          </a:p>
          <a:p>
            <a:pPr fontAlgn="auto">
              <a:spcBef>
                <a:spcPts val="0"/>
              </a:spcBef>
              <a:spcAft>
                <a:spcPts val="0"/>
              </a:spcAft>
            </a:pPr>
            <a:r>
              <a:rPr lang="zh-CN" altLang="en-US" sz="1000" dirty="0">
                <a:solidFill>
                  <a:srgbClr val="FF0000"/>
                </a:solidFill>
                <a:latin typeface="Microsoft YaHei" panose="020B0503020204020204" pitchFamily="34" charset="-122"/>
                <a:ea typeface="Microsoft YaHei" panose="020B0503020204020204" pitchFamily="34" charset="-122"/>
              </a:rPr>
              <a:t>②非线性结构</a:t>
            </a:r>
            <a:endParaRPr lang="en-US" altLang="zh-CN" sz="1000" dirty="0">
              <a:solidFill>
                <a:srgbClr val="FF0000"/>
              </a:solidFill>
              <a:latin typeface="Microsoft YaHei" panose="020B0503020204020204" pitchFamily="34" charset="-122"/>
              <a:ea typeface="Microsoft YaHei" panose="020B0503020204020204" pitchFamily="34" charset="-122"/>
            </a:endParaRPr>
          </a:p>
          <a:p>
            <a:pPr fontAlgn="auto">
              <a:spcBef>
                <a:spcPts val="0"/>
              </a:spcBef>
              <a:spcAft>
                <a:spcPts val="0"/>
              </a:spcAft>
            </a:pPr>
            <a:endParaRPr kumimoji="1" lang="en-US" altLang="zh-CN" sz="1000" dirty="0">
              <a:solidFill>
                <a:srgbClr val="FF0000"/>
              </a:solidFill>
              <a:latin typeface="Microsoft YaHei" panose="020B0503020204020204" pitchFamily="34" charset="-122"/>
              <a:ea typeface="Microsoft YaHei" panose="020B0503020204020204" pitchFamily="34" charset="-122"/>
            </a:endParaRPr>
          </a:p>
          <a:p>
            <a:r>
              <a:rPr lang="zh-CN" altLang="en-US" sz="1000" dirty="0">
                <a:solidFill>
                  <a:srgbClr val="FF0000"/>
                </a:solidFill>
                <a:latin typeface="Microsoft YaHei" panose="020B0503020204020204" pitchFamily="34" charset="-122"/>
                <a:ea typeface="Microsoft YaHei" panose="020B0503020204020204" pitchFamily="34" charset="-122"/>
              </a:rPr>
              <a:t>线性结构</a:t>
            </a:r>
            <a:r>
              <a:rPr lang="en-US" altLang="zh-CN" sz="1000" dirty="0">
                <a:solidFill>
                  <a:srgbClr val="FF0000"/>
                </a:solidFill>
                <a:latin typeface="Microsoft YaHei" panose="020B0503020204020204" pitchFamily="34" charset="-122"/>
                <a:ea typeface="Microsoft YaHei" panose="020B0503020204020204" pitchFamily="34" charset="-122"/>
              </a:rPr>
              <a:t>:</a:t>
            </a:r>
            <a:endParaRPr lang="zh-CN" altLang="en-US" sz="1000" dirty="0">
              <a:solidFill>
                <a:srgbClr val="FF0000"/>
              </a:solidFill>
              <a:latin typeface="Microsoft YaHei" panose="020B0503020204020204" pitchFamily="34" charset="-122"/>
              <a:ea typeface="Microsoft YaHei" panose="020B0503020204020204" pitchFamily="34" charset="-122"/>
            </a:endParaRPr>
          </a:p>
          <a:p>
            <a:r>
              <a:rPr lang="zh-CN" altLang="en-US" sz="1000" dirty="0">
                <a:latin typeface="Microsoft YaHei" panose="020B0503020204020204" pitchFamily="34" charset="-122"/>
                <a:ea typeface="Microsoft YaHei" panose="020B0503020204020204" pitchFamily="34" charset="-122"/>
              </a:rPr>
              <a:t>线性结构就是表中各个结点具有</a:t>
            </a:r>
            <a:r>
              <a:rPr lang="zh-CN" altLang="en-US" sz="1000" b="1" dirty="0">
                <a:solidFill>
                  <a:srgbClr val="FF0000"/>
                </a:solidFill>
                <a:latin typeface="Microsoft YaHei" panose="020B0503020204020204" pitchFamily="34" charset="-122"/>
                <a:ea typeface="Microsoft YaHei" panose="020B0503020204020204" pitchFamily="34" charset="-122"/>
              </a:rPr>
              <a:t>线性关系</a:t>
            </a:r>
            <a:endParaRPr lang="en-US" altLang="zh-CN" sz="1000" b="1" dirty="0">
              <a:solidFill>
                <a:srgbClr val="FF0000"/>
              </a:solidFill>
              <a:latin typeface="Microsoft YaHei" panose="020B0503020204020204" pitchFamily="34" charset="-122"/>
              <a:ea typeface="Microsoft YaHei" panose="020B0503020204020204" pitchFamily="34" charset="-122"/>
            </a:endParaRPr>
          </a:p>
          <a:p>
            <a:endParaRPr lang="en-US" altLang="zh-CN" sz="1000" b="1" dirty="0">
              <a:solidFill>
                <a:srgbClr val="FF0000"/>
              </a:solidFill>
              <a:latin typeface="Microsoft YaHei" panose="020B0503020204020204" pitchFamily="34" charset="-122"/>
              <a:ea typeface="Microsoft YaHei" panose="020B0503020204020204" pitchFamily="34" charset="-122"/>
            </a:endParaRPr>
          </a:p>
          <a:p>
            <a:r>
              <a:rPr lang="zh-CN" altLang="en-US" sz="1000" dirty="0">
                <a:solidFill>
                  <a:srgbClr val="FF0000"/>
                </a:solidFill>
                <a:latin typeface="Microsoft YaHei" panose="020B0503020204020204" pitchFamily="34" charset="-122"/>
                <a:ea typeface="Microsoft YaHei" panose="020B0503020204020204" pitchFamily="34" charset="-122"/>
              </a:rPr>
              <a:t>非线性结构</a:t>
            </a:r>
            <a:r>
              <a:rPr lang="en-US" altLang="zh-CN" sz="1000" dirty="0">
                <a:solidFill>
                  <a:srgbClr val="FF0000"/>
                </a:solidFill>
                <a:latin typeface="Microsoft YaHei" panose="020B0503020204020204" pitchFamily="34" charset="-122"/>
                <a:ea typeface="Microsoft YaHei" panose="020B0503020204020204" pitchFamily="34" charset="-122"/>
              </a:rPr>
              <a:t>:</a:t>
            </a:r>
            <a:endParaRPr lang="zh-CN" altLang="en-US" sz="1000" dirty="0">
              <a:solidFill>
                <a:srgbClr val="FF0000"/>
              </a:solidFill>
              <a:latin typeface="Microsoft YaHei" panose="020B0503020204020204" pitchFamily="34" charset="-122"/>
              <a:ea typeface="Microsoft YaHei" panose="020B0503020204020204" pitchFamily="34" charset="-122"/>
            </a:endParaRPr>
          </a:p>
          <a:p>
            <a:r>
              <a:rPr lang="zh-CN" altLang="en-US" sz="1000" dirty="0">
                <a:latin typeface="Microsoft YaHei" panose="020B0503020204020204" pitchFamily="34" charset="-122"/>
                <a:ea typeface="Microsoft YaHei" panose="020B0503020204020204" pitchFamily="34" charset="-122"/>
              </a:rPr>
              <a:t>非线性结构就是表中各个结点之间具有</a:t>
            </a:r>
            <a:r>
              <a:rPr lang="zh-CN" altLang="en-US" sz="1000" b="1" dirty="0">
                <a:solidFill>
                  <a:srgbClr val="FF0000"/>
                </a:solidFill>
                <a:latin typeface="Microsoft YaHei" panose="020B0503020204020204" pitchFamily="34" charset="-122"/>
                <a:ea typeface="Microsoft YaHei" panose="020B0503020204020204" pitchFamily="34" charset="-122"/>
              </a:rPr>
              <a:t>多个对应关系</a:t>
            </a:r>
            <a:endParaRPr kumimoji="1" lang="zh-CN" altLang="en-US" sz="1000" b="1" dirty="0">
              <a:solidFill>
                <a:srgbClr val="FF0000"/>
              </a:solidFill>
              <a:latin typeface="Microsoft YaHei" panose="020B0503020204020204" pitchFamily="34" charset="-122"/>
              <a:ea typeface="Microsoft YaHei" panose="020B0503020204020204" pitchFamily="34" charset="-122"/>
            </a:endParaRPr>
          </a:p>
          <a:p>
            <a:endParaRPr lang="zh-CN" altLang="en-US" sz="1000" b="1" dirty="0">
              <a:solidFill>
                <a:srgbClr val="FF0000"/>
              </a:solidFill>
              <a:latin typeface="Microsoft YaHei" panose="020B0503020204020204" pitchFamily="34" charset="-122"/>
              <a:ea typeface="Microsoft YaHei" panose="020B0503020204020204" pitchFamily="34" charset="-122"/>
            </a:endParaRPr>
          </a:p>
          <a:p>
            <a:pPr fontAlgn="auto">
              <a:spcBef>
                <a:spcPts val="0"/>
              </a:spcBef>
              <a:spcAft>
                <a:spcPts val="0"/>
              </a:spcAft>
            </a:pPr>
            <a:endParaRPr kumimoji="1" lang="zh-CN" altLang="en-US" sz="1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58084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charset="0"/>
              <a:buNone/>
            </a:pPr>
            <a:r>
              <a:rPr lang="en-US" altLang="zh-CN" sz="3600">
                <a:solidFill>
                  <a:srgbClr val="FF0000"/>
                </a:solidFill>
                <a:latin typeface="微软雅黑" charset="-122"/>
                <a:ea typeface="微软雅黑" charset="-122"/>
              </a:rPr>
              <a:t>Contents</a:t>
            </a: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a:extLst/>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p>
        </p:txBody>
      </p:sp>
      <p:sp>
        <p:nvSpPr>
          <p:cNvPr id="8196" name="TextBox 9"/>
          <p:cNvSpPr txBox="1">
            <a:spLocks noChangeArrowheads="1"/>
          </p:cNvSpPr>
          <p:nvPr/>
        </p:nvSpPr>
        <p:spPr bwMode="auto">
          <a:xfrm>
            <a:off x="3563888" y="1275606"/>
            <a:ext cx="4319588" cy="261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latin typeface="微软雅黑" charset="-122"/>
                <a:ea typeface="微软雅黑" charset="-122"/>
              </a:rPr>
              <a:t>数据结构的概念</a:t>
            </a:r>
            <a:endParaRPr lang="en-US" altLang="zh-CN" sz="1400" dirty="0">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latin typeface="微软雅黑" charset="-122"/>
                <a:ea typeface="微软雅黑" charset="-122"/>
              </a:rPr>
              <a:t>内存的存储结构</a:t>
            </a:r>
            <a:endParaRPr lang="en-US" altLang="zh-CN" sz="1400" dirty="0">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latin typeface="微软雅黑" charset="-122"/>
                <a:ea typeface="微软雅黑" charset="-122"/>
              </a:rPr>
              <a:t>数据结构的分类</a:t>
            </a:r>
            <a:endParaRPr lang="en-US" altLang="zh-CN" sz="1400" dirty="0">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solidFill>
                  <a:srgbClr val="FF0000"/>
                </a:solidFill>
                <a:latin typeface="微软雅黑" charset="-122"/>
                <a:ea typeface="微软雅黑" charset="-122"/>
              </a:rPr>
              <a:t>顺序表存储方式</a:t>
            </a:r>
            <a:endParaRPr lang="en-US" altLang="zh-CN" sz="1400" dirty="0">
              <a:solidFill>
                <a:srgbClr val="FF0000"/>
              </a:solidFill>
              <a:latin typeface="微软雅黑" charset="-122"/>
              <a:ea typeface="微软雅黑" charset="-122"/>
            </a:endParaRPr>
          </a:p>
          <a:p>
            <a:pPr marL="285750" indent="-285750" eaLnBrk="1" fontAlgn="auto" hangingPunct="1">
              <a:lnSpc>
                <a:spcPct val="200000"/>
              </a:lnSpc>
              <a:spcBef>
                <a:spcPts val="0"/>
              </a:spcBef>
              <a:spcAft>
                <a:spcPts val="0"/>
              </a:spcAft>
              <a:buFont typeface="Wingdings" charset="2"/>
              <a:buChar char="u"/>
              <a:defRPr/>
            </a:pPr>
            <a:r>
              <a:rPr lang="zh-CN" altLang="en-US" sz="1400" dirty="0">
                <a:latin typeface="微软雅黑" charset="-122"/>
                <a:ea typeface="微软雅黑" charset="-122"/>
              </a:rPr>
              <a:t>顺序表的实现和扩充</a:t>
            </a:r>
            <a:endParaRPr lang="en-US" altLang="zh-CN" sz="1400" dirty="0">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solidFill>
                  <a:srgbClr val="262626"/>
                </a:solidFill>
                <a:latin typeface="微软雅黑" charset="-122"/>
                <a:ea typeface="微软雅黑" charset="-122"/>
              </a:rPr>
              <a:t>顺序表增加与删除元素</a:t>
            </a:r>
            <a:endParaRPr lang="en-US" altLang="zh-CN" sz="1400"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3604086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a:extLst>
              <a:ext uri="{FF2B5EF4-FFF2-40B4-BE49-F238E27FC236}">
                <a16:creationId xmlns:a16="http://schemas.microsoft.com/office/drawing/2014/main" id="{ECA5DB85-4D1B-F94E-AE38-EC001B4AB17B}"/>
              </a:ext>
            </a:extLst>
          </p:cNvPr>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a:extLst>
              <a:ext uri="{FF2B5EF4-FFF2-40B4-BE49-F238E27FC236}">
                <a16:creationId xmlns:a16="http://schemas.microsoft.com/office/drawing/2014/main" id="{4379A152-73CE-0C4D-A65E-21005E5A9657}"/>
              </a:ext>
            </a:extLst>
          </p:cNvPr>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9B796E08-29D5-3E45-AE6E-09295A5E0AAA}"/>
              </a:ext>
            </a:extLst>
          </p:cNvPr>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a:extLst>
              <a:ext uri="{FF2B5EF4-FFF2-40B4-BE49-F238E27FC236}">
                <a16:creationId xmlns:a16="http://schemas.microsoft.com/office/drawing/2014/main" id="{37F08FF3-A491-9841-8E3E-55FCE5A6AFA8}"/>
              </a:ext>
            </a:extLst>
          </p:cNvPr>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a:extLst>
              <a:ext uri="{FF2B5EF4-FFF2-40B4-BE49-F238E27FC236}">
                <a16:creationId xmlns:a16="http://schemas.microsoft.com/office/drawing/2014/main" id="{A61C9820-4E47-E048-BEA5-E766D7E6537F}"/>
              </a:ext>
            </a:extLst>
          </p:cNvPr>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41F0566F-C64E-D14B-B78A-20E6536C3895}"/>
              </a:ext>
            </a:extLst>
          </p:cNvPr>
          <p:cNvSpPr/>
          <p:nvPr/>
        </p:nvSpPr>
        <p:spPr>
          <a:xfrm>
            <a:off x="3936367" y="2010555"/>
            <a:ext cx="2327881" cy="562783"/>
          </a:xfrm>
          <a:prstGeom prst="rect">
            <a:avLst/>
          </a:prstGeom>
        </p:spPr>
        <p:txBody>
          <a:bodyPr wrap="none">
            <a:spAutoFit/>
          </a:bodyPr>
          <a:lstStyle/>
          <a:p>
            <a:pPr>
              <a:lnSpc>
                <a:spcPct val="200000"/>
              </a:lnSpc>
              <a:buFont typeface="Wingdings" charset="2"/>
              <a:buChar char="u"/>
            </a:pPr>
            <a:r>
              <a:rPr lang="zh-CN" altLang="en-US" dirty="0">
                <a:latin typeface="微软雅黑" charset="-122"/>
                <a:ea typeface="微软雅黑" charset="-122"/>
              </a:rPr>
              <a:t> 知道什么是顺序表</a:t>
            </a:r>
            <a:endParaRPr lang="en-US" altLang="zh-CN" dirty="0">
              <a:latin typeface="微软雅黑" charset="-122"/>
              <a:ea typeface="微软雅黑" charset="-122"/>
            </a:endParaRPr>
          </a:p>
        </p:txBody>
      </p:sp>
    </p:spTree>
    <p:extLst>
      <p:ext uri="{BB962C8B-B14F-4D97-AF65-F5344CB8AC3E}">
        <p14:creationId xmlns:p14="http://schemas.microsoft.com/office/powerpoint/2010/main" val="1289741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charset="0"/>
              <a:buNone/>
            </a:pPr>
            <a:r>
              <a:rPr lang="en-US" altLang="zh-CN" sz="3600">
                <a:solidFill>
                  <a:srgbClr val="FF0000"/>
                </a:solidFill>
                <a:latin typeface="微软雅黑" charset="-122"/>
                <a:ea typeface="微软雅黑" charset="-122"/>
              </a:rPr>
              <a:t>Contents</a:t>
            </a: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a:extLst/>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p>
        </p:txBody>
      </p:sp>
      <p:sp>
        <p:nvSpPr>
          <p:cNvPr id="8196" name="TextBox 9"/>
          <p:cNvSpPr txBox="1">
            <a:spLocks noChangeArrowheads="1"/>
          </p:cNvSpPr>
          <p:nvPr/>
        </p:nvSpPr>
        <p:spPr bwMode="auto">
          <a:xfrm>
            <a:off x="3563888" y="1275606"/>
            <a:ext cx="4319588" cy="261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solidFill>
                  <a:srgbClr val="FF0000"/>
                </a:solidFill>
                <a:latin typeface="微软雅黑" charset="-122"/>
                <a:ea typeface="微软雅黑" charset="-122"/>
              </a:rPr>
              <a:t>数据结构的概念</a:t>
            </a:r>
            <a:endParaRPr lang="en-US" altLang="zh-CN" sz="1400" dirty="0">
              <a:solidFill>
                <a:srgbClr val="FF0000"/>
              </a:solidFill>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latin typeface="微软雅黑" charset="-122"/>
                <a:ea typeface="微软雅黑" charset="-122"/>
              </a:rPr>
              <a:t>内存的存储结构</a:t>
            </a:r>
            <a:endParaRPr lang="en-US" altLang="zh-CN" sz="1400" dirty="0">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latin typeface="微软雅黑" charset="-122"/>
                <a:ea typeface="微软雅黑" charset="-122"/>
              </a:rPr>
              <a:t>数据结构的分类</a:t>
            </a:r>
            <a:endParaRPr lang="en-US" altLang="zh-CN" sz="1400" dirty="0">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solidFill>
                  <a:srgbClr val="262626"/>
                </a:solidFill>
                <a:latin typeface="微软雅黑" charset="-122"/>
                <a:ea typeface="微软雅黑" charset="-122"/>
              </a:rPr>
              <a:t>顺序表存储方式</a:t>
            </a:r>
            <a:endParaRPr lang="en-US" altLang="zh-CN" sz="1400" dirty="0">
              <a:solidFill>
                <a:srgbClr val="262626"/>
              </a:solidFill>
              <a:latin typeface="微软雅黑" charset="-122"/>
              <a:ea typeface="微软雅黑" charset="-122"/>
            </a:endParaRPr>
          </a:p>
          <a:p>
            <a:pPr marL="285750" indent="-285750" eaLnBrk="1" fontAlgn="auto" hangingPunct="1">
              <a:lnSpc>
                <a:spcPct val="200000"/>
              </a:lnSpc>
              <a:spcBef>
                <a:spcPts val="0"/>
              </a:spcBef>
              <a:spcAft>
                <a:spcPts val="0"/>
              </a:spcAft>
              <a:buFont typeface="Wingdings" charset="2"/>
              <a:buChar char="u"/>
              <a:defRPr/>
            </a:pPr>
            <a:r>
              <a:rPr lang="zh-CN" altLang="en-US" sz="1400" dirty="0">
                <a:latin typeface="微软雅黑" charset="-122"/>
                <a:ea typeface="微软雅黑" charset="-122"/>
              </a:rPr>
              <a:t>顺序表的实现和扩充</a:t>
            </a:r>
            <a:endParaRPr lang="en-US" altLang="zh-CN" sz="1400" dirty="0">
              <a:solidFill>
                <a:srgbClr val="262626"/>
              </a:solidFill>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solidFill>
                  <a:srgbClr val="262626"/>
                </a:solidFill>
                <a:latin typeface="微软雅黑" charset="-122"/>
                <a:ea typeface="微软雅黑" charset="-122"/>
              </a:rPr>
              <a:t>顺序表增加与删除元素</a:t>
            </a:r>
            <a:endParaRPr lang="en-US" altLang="zh-CN" sz="1400"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1551478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latin typeface="微软雅黑" charset="-122"/>
                <a:ea typeface="微软雅黑" charset="-122"/>
              </a:rPr>
              <a:t>4.</a:t>
            </a:r>
            <a:r>
              <a:rPr lang="zh-CN" altLang="en-US" sz="2400" b="1" dirty="0">
                <a:latin typeface="微软雅黑" charset="-122"/>
                <a:ea typeface="微软雅黑" charset="-122"/>
              </a:rPr>
              <a:t> 顺序表存储方式</a:t>
            </a:r>
            <a:endParaRPr lang="en-US" altLang="zh-CN" sz="2400" b="1" dirty="0">
              <a:latin typeface="微软雅黑" charset="-122"/>
              <a:ea typeface="微软雅黑" charset="-122"/>
            </a:endParaRPr>
          </a:p>
        </p:txBody>
      </p:sp>
      <p:sp>
        <p:nvSpPr>
          <p:cNvPr id="2" name="文本框 1">
            <a:extLst>
              <a:ext uri="{FF2B5EF4-FFF2-40B4-BE49-F238E27FC236}">
                <a16:creationId xmlns:a16="http://schemas.microsoft.com/office/drawing/2014/main" id="{22AE01BF-2E67-584F-AE9C-9EC9EFF323A8}"/>
              </a:ext>
            </a:extLst>
          </p:cNvPr>
          <p:cNvSpPr txBox="1"/>
          <p:nvPr/>
        </p:nvSpPr>
        <p:spPr>
          <a:xfrm>
            <a:off x="971600" y="862336"/>
            <a:ext cx="3118161" cy="646331"/>
          </a:xfrm>
          <a:prstGeom prst="rect">
            <a:avLst/>
          </a:prstGeom>
          <a:noFill/>
        </p:spPr>
        <p:txBody>
          <a:bodyPr wrap="none" rtlCol="0">
            <a:spAutoFit/>
          </a:bodyPr>
          <a:lstStyle/>
          <a:p>
            <a:pPr fontAlgn="auto">
              <a:spcBef>
                <a:spcPts val="0"/>
              </a:spcBef>
              <a:spcAft>
                <a:spcPts val="0"/>
              </a:spcAft>
            </a:pPr>
            <a:r>
              <a:rPr kumimoji="1" lang="en-US" altLang="zh-CN" dirty="0">
                <a:latin typeface="Microsoft YaHei" panose="020B0503020204020204" pitchFamily="34" charset="-122"/>
                <a:ea typeface="Microsoft YaHei" panose="020B0503020204020204" pitchFamily="34" charset="-122"/>
              </a:rPr>
              <a:t>4.1 </a:t>
            </a:r>
            <a:r>
              <a:rPr lang="zh-CN" altLang="en-US" dirty="0">
                <a:latin typeface="微软雅黑" charset="-122"/>
                <a:ea typeface="微软雅黑" charset="-122"/>
              </a:rPr>
              <a:t>线性结构存储方式的分类</a:t>
            </a:r>
            <a:endParaRPr lang="en-US" altLang="zh-CN" dirty="0">
              <a:latin typeface="微软雅黑" charset="-122"/>
              <a:ea typeface="微软雅黑" charset="-122"/>
            </a:endParaRPr>
          </a:p>
          <a:p>
            <a:pPr fontAlgn="auto">
              <a:spcBef>
                <a:spcPts val="0"/>
              </a:spcBef>
              <a:spcAft>
                <a:spcPts val="0"/>
              </a:spcAft>
            </a:pPr>
            <a:endParaRPr kumimoji="1" lang="zh-CN" altLang="en-US" dirty="0">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F59B6708-CCB6-3D42-B8C0-C5A79CD2E722}"/>
              </a:ext>
            </a:extLst>
          </p:cNvPr>
          <p:cNvSpPr/>
          <p:nvPr/>
        </p:nvSpPr>
        <p:spPr>
          <a:xfrm>
            <a:off x="936104" y="1491543"/>
            <a:ext cx="6948264" cy="646331"/>
          </a:xfrm>
          <a:prstGeom prst="rect">
            <a:avLst/>
          </a:prstGeom>
        </p:spPr>
        <p:txBody>
          <a:bodyPr wrap="square">
            <a:spAutoFit/>
          </a:bodyPr>
          <a:lstStyle/>
          <a:p>
            <a:r>
              <a:rPr lang="zh-CN" altLang="en-US" sz="1200" dirty="0">
                <a:solidFill>
                  <a:srgbClr val="333333"/>
                </a:solidFill>
                <a:latin typeface="Microsoft YaHei" panose="020B0503020204020204" pitchFamily="34" charset="-122"/>
                <a:ea typeface="Microsoft YaHei" panose="020B0503020204020204" pitchFamily="34" charset="-122"/>
              </a:rPr>
              <a:t>线性结构的实际存储方式，分为两种实现模型：</a:t>
            </a:r>
          </a:p>
          <a:p>
            <a:r>
              <a:rPr lang="en-US" altLang="zh-CN" sz="1200" b="1" dirty="0">
                <a:solidFill>
                  <a:srgbClr val="333333"/>
                </a:solidFill>
                <a:latin typeface="Microsoft YaHei" panose="020B0503020204020204" pitchFamily="34" charset="-122"/>
                <a:ea typeface="Microsoft YaHei" panose="020B0503020204020204" pitchFamily="34" charset="-122"/>
              </a:rPr>
              <a:t>①</a:t>
            </a:r>
            <a:r>
              <a:rPr lang="zh-CN" altLang="en-US" sz="1200" b="1" dirty="0">
                <a:solidFill>
                  <a:srgbClr val="333333"/>
                </a:solidFill>
                <a:latin typeface="Microsoft YaHei" panose="020B0503020204020204" pitchFamily="34" charset="-122"/>
                <a:ea typeface="Microsoft YaHei" panose="020B0503020204020204" pitchFamily="34" charset="-122"/>
              </a:rPr>
              <a:t>顺序表</a:t>
            </a:r>
            <a:r>
              <a:rPr lang="en-US" altLang="zh-CN" sz="1200" b="1" dirty="0">
                <a:solidFill>
                  <a:srgbClr val="333333"/>
                </a:solidFill>
                <a:latin typeface="Microsoft YaHei" panose="020B0503020204020204" pitchFamily="34" charset="-122"/>
                <a:ea typeface="Microsoft YaHei" panose="020B0503020204020204" pitchFamily="34" charset="-122"/>
              </a:rPr>
              <a:t> : </a:t>
            </a:r>
            <a:r>
              <a:rPr lang="zh-CN" altLang="en-US" sz="1200" dirty="0">
                <a:solidFill>
                  <a:srgbClr val="333333"/>
                </a:solidFill>
                <a:latin typeface="Microsoft YaHei" panose="020B0503020204020204" pitchFamily="34" charset="-122"/>
                <a:ea typeface="Microsoft YaHei" panose="020B0503020204020204" pitchFamily="34" charset="-122"/>
              </a:rPr>
              <a:t>将元素顺序地存放在一块</a:t>
            </a:r>
            <a:r>
              <a:rPr lang="zh-CN" altLang="en-US" sz="1200" b="1" dirty="0">
                <a:solidFill>
                  <a:srgbClr val="FF0000"/>
                </a:solidFill>
                <a:latin typeface="Microsoft YaHei" panose="020B0503020204020204" pitchFamily="34" charset="-122"/>
                <a:ea typeface="Microsoft YaHei" panose="020B0503020204020204" pitchFamily="34" charset="-122"/>
              </a:rPr>
              <a:t>连续的存储区里</a:t>
            </a:r>
            <a:r>
              <a:rPr lang="zh-CN" altLang="en-US" sz="1200" dirty="0">
                <a:solidFill>
                  <a:srgbClr val="333333"/>
                </a:solidFill>
                <a:latin typeface="Microsoft YaHei" panose="020B0503020204020204" pitchFamily="34" charset="-122"/>
                <a:ea typeface="Microsoft YaHei" panose="020B0503020204020204" pitchFamily="34" charset="-122"/>
              </a:rPr>
              <a:t>，元素间的顺序关系由它们的存储顺序自然表示</a:t>
            </a:r>
          </a:p>
          <a:p>
            <a:r>
              <a:rPr lang="en-US" altLang="zh-CN" sz="1200" b="1" dirty="0">
                <a:solidFill>
                  <a:srgbClr val="333333"/>
                </a:solidFill>
                <a:latin typeface="Microsoft YaHei" panose="020B0503020204020204" pitchFamily="34" charset="-122"/>
                <a:ea typeface="Microsoft YaHei" panose="020B0503020204020204" pitchFamily="34" charset="-122"/>
              </a:rPr>
              <a:t>②</a:t>
            </a:r>
            <a:r>
              <a:rPr lang="zh-CN" altLang="en-US" sz="1200" b="1" dirty="0">
                <a:solidFill>
                  <a:srgbClr val="333333"/>
                </a:solidFill>
                <a:latin typeface="Microsoft YaHei" panose="020B0503020204020204" pitchFamily="34" charset="-122"/>
                <a:ea typeface="Microsoft YaHei" panose="020B0503020204020204" pitchFamily="34" charset="-122"/>
              </a:rPr>
              <a:t>链表</a:t>
            </a:r>
            <a:r>
              <a:rPr lang="en-US" altLang="zh-CN" sz="1200" b="1" dirty="0">
                <a:solidFill>
                  <a:srgbClr val="333333"/>
                </a:solidFill>
                <a:latin typeface="Microsoft YaHei" panose="020B0503020204020204" pitchFamily="34" charset="-122"/>
                <a:ea typeface="Microsoft YaHei" panose="020B0503020204020204" pitchFamily="34" charset="-122"/>
              </a:rPr>
              <a:t> : </a:t>
            </a:r>
            <a:r>
              <a:rPr lang="zh-CN" altLang="en-US" sz="1200" dirty="0">
                <a:solidFill>
                  <a:srgbClr val="333333"/>
                </a:solidFill>
                <a:latin typeface="Microsoft YaHei" panose="020B0503020204020204" pitchFamily="34" charset="-122"/>
                <a:ea typeface="Microsoft YaHei" panose="020B0503020204020204" pitchFamily="34" charset="-122"/>
              </a:rPr>
              <a:t>将元素存放在通过链接构造起来的一系列存储块中</a:t>
            </a:r>
            <a:r>
              <a:rPr lang="en-US" altLang="zh-CN" sz="1200" dirty="0">
                <a:solidFill>
                  <a:srgbClr val="333333"/>
                </a:solidFill>
                <a:latin typeface="Microsoft YaHei" panose="020B0503020204020204" pitchFamily="34" charset="-122"/>
                <a:ea typeface="Microsoft YaHei" panose="020B0503020204020204" pitchFamily="34" charset="-122"/>
              </a:rPr>
              <a:t> , </a:t>
            </a:r>
            <a:r>
              <a:rPr lang="zh-CN" altLang="en-US" sz="1200" b="1" dirty="0">
                <a:solidFill>
                  <a:srgbClr val="FF0000"/>
                </a:solidFill>
                <a:latin typeface="Microsoft YaHei" panose="020B0503020204020204" pitchFamily="34" charset="-122"/>
                <a:ea typeface="Microsoft YaHei" panose="020B0503020204020204" pitchFamily="34" charset="-122"/>
              </a:rPr>
              <a:t>存储区是非连续的</a:t>
            </a:r>
            <a:endParaRPr lang="zh-CN" altLang="en-US" sz="1200" b="1" i="0" dirty="0">
              <a:solidFill>
                <a:srgbClr val="FF0000"/>
              </a:solidFill>
              <a:effectLst/>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996EF866-7F03-FD4C-A7BB-480E80E7BF84}"/>
              </a:ext>
            </a:extLst>
          </p:cNvPr>
          <p:cNvSpPr txBox="1"/>
          <p:nvPr/>
        </p:nvSpPr>
        <p:spPr>
          <a:xfrm>
            <a:off x="971600" y="2283718"/>
            <a:ext cx="3805850"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Microsoft YaHei" panose="020B0503020204020204" pitchFamily="34" charset="-122"/>
                <a:ea typeface="Microsoft YaHei" panose="020B0503020204020204" pitchFamily="34" charset="-122"/>
              </a:rPr>
              <a:t>顺序表和链表都是</a:t>
            </a:r>
            <a:r>
              <a:rPr kumimoji="1" lang="zh-CN" altLang="en-US" sz="1200" dirty="0">
                <a:solidFill>
                  <a:srgbClr val="FF0000"/>
                </a:solidFill>
                <a:latin typeface="Microsoft YaHei" panose="020B0503020204020204" pitchFamily="34" charset="-122"/>
                <a:ea typeface="Microsoft YaHei" panose="020B0503020204020204" pitchFamily="34" charset="-122"/>
              </a:rPr>
              <a:t>线性的存储结构</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solidFill>
                  <a:srgbClr val="FF0000"/>
                </a:solidFill>
                <a:latin typeface="Microsoft YaHei" panose="020B0503020204020204" pitchFamily="34" charset="-122"/>
                <a:ea typeface="Microsoft YaHei" panose="020B0503020204020204" pitchFamily="34" charset="-122"/>
              </a:rPr>
              <a:t> </a:t>
            </a:r>
            <a:r>
              <a:rPr kumimoji="1" lang="zh-CN" altLang="en-US" sz="1200" dirty="0">
                <a:latin typeface="Microsoft YaHei" panose="020B0503020204020204" pitchFamily="34" charset="-122"/>
                <a:ea typeface="Microsoft YaHei" panose="020B0503020204020204" pitchFamily="34" charset="-122"/>
              </a:rPr>
              <a:t>我们称之为</a:t>
            </a:r>
            <a:r>
              <a:rPr kumimoji="1" lang="zh-CN" altLang="en-US" sz="1200" dirty="0">
                <a:solidFill>
                  <a:srgbClr val="FF0000"/>
                </a:solidFill>
                <a:latin typeface="Microsoft YaHei" panose="020B0503020204020204" pitchFamily="34" charset="-122"/>
                <a:ea typeface="Microsoft YaHei" panose="020B0503020204020204" pitchFamily="34" charset="-122"/>
              </a:rPr>
              <a:t>线性表</a:t>
            </a:r>
          </a:p>
        </p:txBody>
      </p:sp>
      <p:sp>
        <p:nvSpPr>
          <p:cNvPr id="20" name="矩形 19">
            <a:extLst>
              <a:ext uri="{FF2B5EF4-FFF2-40B4-BE49-F238E27FC236}">
                <a16:creationId xmlns:a16="http://schemas.microsoft.com/office/drawing/2014/main" id="{CDAF0B7D-4A86-744C-976F-DA6D13F59F3D}"/>
              </a:ext>
            </a:extLst>
          </p:cNvPr>
          <p:cNvSpPr/>
          <p:nvPr/>
        </p:nvSpPr>
        <p:spPr>
          <a:xfrm>
            <a:off x="1115616" y="3286013"/>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6CB1EF0C-CEDA-9049-A103-AA0196B7E7F2}"/>
              </a:ext>
            </a:extLst>
          </p:cNvPr>
          <p:cNvSpPr txBox="1"/>
          <p:nvPr/>
        </p:nvSpPr>
        <p:spPr>
          <a:xfrm>
            <a:off x="1056228" y="2825907"/>
            <a:ext cx="1552028"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rgbClr val="FF0000"/>
                </a:solidFill>
                <a:latin typeface="Microsoft YaHei" panose="020B0503020204020204" pitchFamily="34" charset="-122"/>
                <a:ea typeface="Microsoft YaHei" panose="020B0503020204020204" pitchFamily="34" charset="-122"/>
              </a:rPr>
              <a:t>顺序表</a:t>
            </a:r>
            <a:r>
              <a:rPr kumimoji="1" lang="en-US" altLang="zh-CN" sz="1200" b="1" dirty="0">
                <a:solidFill>
                  <a:srgbClr val="FF0000"/>
                </a:solidFill>
                <a:latin typeface="Microsoft YaHei" panose="020B0503020204020204" pitchFamily="34" charset="-122"/>
                <a:ea typeface="Microsoft YaHei" panose="020B0503020204020204" pitchFamily="34" charset="-122"/>
              </a:rPr>
              <a:t>:</a:t>
            </a:r>
            <a:r>
              <a:rPr kumimoji="1" lang="zh-CN" altLang="en-US" sz="1200" b="1" dirty="0">
                <a:solidFill>
                  <a:srgbClr val="FF0000"/>
                </a:solidFill>
                <a:latin typeface="Microsoft YaHei" panose="020B0503020204020204" pitchFamily="34" charset="-122"/>
                <a:ea typeface="Microsoft YaHei" panose="020B0503020204020204" pitchFamily="34" charset="-122"/>
              </a:rPr>
              <a:t> 连续的存储 </a:t>
            </a:r>
            <a:endParaRPr kumimoji="1" lang="en-US" altLang="zh-CN" sz="1200" b="1" dirty="0">
              <a:solidFill>
                <a:srgbClr val="FF0000"/>
              </a:solidFill>
              <a:latin typeface="Microsoft YaHei" panose="020B0503020204020204" pitchFamily="34" charset="-122"/>
              <a:ea typeface="Microsoft YaHei" panose="020B0503020204020204" pitchFamily="34" charset="-122"/>
            </a:endParaRPr>
          </a:p>
        </p:txBody>
      </p:sp>
      <p:sp>
        <p:nvSpPr>
          <p:cNvPr id="32" name="矩形 31">
            <a:extLst>
              <a:ext uri="{FF2B5EF4-FFF2-40B4-BE49-F238E27FC236}">
                <a16:creationId xmlns:a16="http://schemas.microsoft.com/office/drawing/2014/main" id="{731ABDC1-F97B-5D41-B66C-8AF6F851F32A}"/>
              </a:ext>
            </a:extLst>
          </p:cNvPr>
          <p:cNvSpPr/>
          <p:nvPr/>
        </p:nvSpPr>
        <p:spPr>
          <a:xfrm>
            <a:off x="1115616" y="3368172"/>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B30B91B7-52ED-AC40-91D4-649BF4CD45BF}"/>
              </a:ext>
            </a:extLst>
          </p:cNvPr>
          <p:cNvSpPr/>
          <p:nvPr/>
        </p:nvSpPr>
        <p:spPr>
          <a:xfrm>
            <a:off x="1115615" y="3447856"/>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9919B71A-2835-2C40-8683-85392633D88A}"/>
              </a:ext>
            </a:extLst>
          </p:cNvPr>
          <p:cNvSpPr/>
          <p:nvPr/>
        </p:nvSpPr>
        <p:spPr>
          <a:xfrm>
            <a:off x="1115614" y="3526089"/>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8065BA98-3616-8C4E-B866-12039E1186F6}"/>
              </a:ext>
            </a:extLst>
          </p:cNvPr>
          <p:cNvSpPr/>
          <p:nvPr/>
        </p:nvSpPr>
        <p:spPr>
          <a:xfrm>
            <a:off x="1115614" y="3605773"/>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72E98585-EABE-0D40-B306-10917030B0AA}"/>
              </a:ext>
            </a:extLst>
          </p:cNvPr>
          <p:cNvSpPr/>
          <p:nvPr/>
        </p:nvSpPr>
        <p:spPr>
          <a:xfrm>
            <a:off x="1115614" y="3687932"/>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6DC2093B-A654-1F4D-B0ED-395BBA71CDDD}"/>
              </a:ext>
            </a:extLst>
          </p:cNvPr>
          <p:cNvSpPr/>
          <p:nvPr/>
        </p:nvSpPr>
        <p:spPr>
          <a:xfrm>
            <a:off x="1115613" y="3767616"/>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022D0FD8-56AA-0D47-A308-92CA3FE13E82}"/>
              </a:ext>
            </a:extLst>
          </p:cNvPr>
          <p:cNvSpPr/>
          <p:nvPr/>
        </p:nvSpPr>
        <p:spPr>
          <a:xfrm>
            <a:off x="1115612" y="3845849"/>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0B5EC2FC-6689-B34F-B9C7-68E27057154C}"/>
              </a:ext>
            </a:extLst>
          </p:cNvPr>
          <p:cNvSpPr/>
          <p:nvPr/>
        </p:nvSpPr>
        <p:spPr>
          <a:xfrm>
            <a:off x="1115612" y="392523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a:extLst>
              <a:ext uri="{FF2B5EF4-FFF2-40B4-BE49-F238E27FC236}">
                <a16:creationId xmlns:a16="http://schemas.microsoft.com/office/drawing/2014/main" id="{6E85A8C6-4283-6F40-B4E2-AC073B95585A}"/>
              </a:ext>
            </a:extLst>
          </p:cNvPr>
          <p:cNvSpPr/>
          <p:nvPr/>
        </p:nvSpPr>
        <p:spPr>
          <a:xfrm>
            <a:off x="1115612" y="400739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8BDDEEF1-D5EF-DA40-8869-7A9E6AA6CFB8}"/>
              </a:ext>
            </a:extLst>
          </p:cNvPr>
          <p:cNvSpPr/>
          <p:nvPr/>
        </p:nvSpPr>
        <p:spPr>
          <a:xfrm>
            <a:off x="1115611" y="408707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AF49C01D-E97C-2749-B310-43D407F8DD82}"/>
              </a:ext>
            </a:extLst>
          </p:cNvPr>
          <p:cNvSpPr/>
          <p:nvPr/>
        </p:nvSpPr>
        <p:spPr>
          <a:xfrm>
            <a:off x="1115610" y="416531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15BD8112-6E09-8346-BFF1-D36D3CD9498E}"/>
              </a:ext>
            </a:extLst>
          </p:cNvPr>
          <p:cNvSpPr txBox="1"/>
          <p:nvPr/>
        </p:nvSpPr>
        <p:spPr>
          <a:xfrm>
            <a:off x="1428797" y="3328477"/>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Microsoft YaHei" panose="020B0503020204020204" pitchFamily="34" charset="-122"/>
                <a:ea typeface="Microsoft YaHei" panose="020B0503020204020204" pitchFamily="34" charset="-122"/>
              </a:rPr>
              <a:t>10</a:t>
            </a:r>
            <a:endParaRPr kumimoji="1" lang="zh-CN" altLang="en-US" sz="1200" dirty="0">
              <a:solidFill>
                <a:schemeClr val="bg1"/>
              </a:solidFill>
              <a:latin typeface="Microsoft YaHei" panose="020B0503020204020204" pitchFamily="34" charset="-122"/>
              <a:ea typeface="Microsoft YaHei" panose="020B0503020204020204" pitchFamily="34" charset="-122"/>
            </a:endParaRPr>
          </a:p>
        </p:txBody>
      </p:sp>
      <p:sp>
        <p:nvSpPr>
          <p:cNvPr id="43" name="文本框 42">
            <a:extLst>
              <a:ext uri="{FF2B5EF4-FFF2-40B4-BE49-F238E27FC236}">
                <a16:creationId xmlns:a16="http://schemas.microsoft.com/office/drawing/2014/main" id="{E76F0000-41AF-CB4B-AB31-10E1EA0BB86F}"/>
              </a:ext>
            </a:extLst>
          </p:cNvPr>
          <p:cNvSpPr txBox="1"/>
          <p:nvPr/>
        </p:nvSpPr>
        <p:spPr>
          <a:xfrm>
            <a:off x="1428797" y="3641520"/>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Microsoft YaHei" panose="020B0503020204020204" pitchFamily="34" charset="-122"/>
                <a:ea typeface="Microsoft YaHei" panose="020B0503020204020204" pitchFamily="34" charset="-122"/>
              </a:rPr>
              <a:t>20</a:t>
            </a:r>
            <a:endParaRPr kumimoji="1" lang="zh-CN" altLang="en-US" sz="1200" dirty="0">
              <a:solidFill>
                <a:schemeClr val="bg1"/>
              </a:solidFill>
              <a:latin typeface="Microsoft YaHei" panose="020B0503020204020204" pitchFamily="34" charset="-122"/>
              <a:ea typeface="Microsoft YaHei" panose="020B0503020204020204" pitchFamily="34" charset="-122"/>
            </a:endParaRPr>
          </a:p>
        </p:txBody>
      </p:sp>
      <p:sp>
        <p:nvSpPr>
          <p:cNvPr id="44" name="文本框 43">
            <a:extLst>
              <a:ext uri="{FF2B5EF4-FFF2-40B4-BE49-F238E27FC236}">
                <a16:creationId xmlns:a16="http://schemas.microsoft.com/office/drawing/2014/main" id="{A934A7D9-C2CF-B241-A8C7-4A43A420AA7C}"/>
              </a:ext>
            </a:extLst>
          </p:cNvPr>
          <p:cNvSpPr txBox="1"/>
          <p:nvPr/>
        </p:nvSpPr>
        <p:spPr>
          <a:xfrm>
            <a:off x="1433399" y="3982430"/>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Microsoft YaHei" panose="020B0503020204020204" pitchFamily="34" charset="-122"/>
                <a:ea typeface="Microsoft YaHei" panose="020B0503020204020204" pitchFamily="34" charset="-122"/>
              </a:rPr>
              <a:t>30</a:t>
            </a:r>
            <a:endParaRPr kumimoji="1" lang="zh-CN" altLang="en-US" sz="1200" dirty="0">
              <a:solidFill>
                <a:schemeClr val="bg1"/>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17FFC32B-E26F-A448-90E3-A7202557AA7F}"/>
              </a:ext>
            </a:extLst>
          </p:cNvPr>
          <p:cNvSpPr txBox="1"/>
          <p:nvPr/>
        </p:nvSpPr>
        <p:spPr>
          <a:xfrm>
            <a:off x="4839005" y="2822875"/>
            <a:ext cx="1505540"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rgbClr val="FF0000"/>
                </a:solidFill>
                <a:latin typeface="Microsoft YaHei" panose="020B0503020204020204" pitchFamily="34" charset="-122"/>
                <a:ea typeface="Microsoft YaHei" panose="020B0503020204020204" pitchFamily="34" charset="-122"/>
              </a:rPr>
              <a:t>链表</a:t>
            </a:r>
            <a:r>
              <a:rPr kumimoji="1" lang="en-US" altLang="zh-CN" sz="1200" b="1" dirty="0">
                <a:solidFill>
                  <a:srgbClr val="FF0000"/>
                </a:solidFill>
                <a:latin typeface="Microsoft YaHei" panose="020B0503020204020204" pitchFamily="34" charset="-122"/>
                <a:ea typeface="Microsoft YaHei" panose="020B0503020204020204" pitchFamily="34" charset="-122"/>
              </a:rPr>
              <a:t>:</a:t>
            </a:r>
            <a:r>
              <a:rPr kumimoji="1" lang="zh-CN" altLang="en-US" sz="1200" b="1" dirty="0">
                <a:solidFill>
                  <a:srgbClr val="FF0000"/>
                </a:solidFill>
                <a:latin typeface="Microsoft YaHei" panose="020B0503020204020204" pitchFamily="34" charset="-122"/>
                <a:ea typeface="Microsoft YaHei" panose="020B0503020204020204" pitchFamily="34" charset="-122"/>
              </a:rPr>
              <a:t> 非连续的存储</a:t>
            </a:r>
          </a:p>
        </p:txBody>
      </p:sp>
      <p:sp>
        <p:nvSpPr>
          <p:cNvPr id="45" name="矩形 44">
            <a:extLst>
              <a:ext uri="{FF2B5EF4-FFF2-40B4-BE49-F238E27FC236}">
                <a16:creationId xmlns:a16="http://schemas.microsoft.com/office/drawing/2014/main" id="{A9733C33-93A6-BF41-B7F7-F9F7C17460C9}"/>
              </a:ext>
            </a:extLst>
          </p:cNvPr>
          <p:cNvSpPr/>
          <p:nvPr/>
        </p:nvSpPr>
        <p:spPr>
          <a:xfrm>
            <a:off x="4932040" y="3189068"/>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5296F93D-3F14-1F47-BA7A-A7DA0C2A3D6A}"/>
              </a:ext>
            </a:extLst>
          </p:cNvPr>
          <p:cNvSpPr/>
          <p:nvPr/>
        </p:nvSpPr>
        <p:spPr>
          <a:xfrm>
            <a:off x="4932040" y="3271227"/>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85A1DD89-1C3E-184E-AD3A-C3ADF82E62CE}"/>
              </a:ext>
            </a:extLst>
          </p:cNvPr>
          <p:cNvSpPr/>
          <p:nvPr/>
        </p:nvSpPr>
        <p:spPr>
          <a:xfrm>
            <a:off x="4932039" y="3350911"/>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a:extLst>
              <a:ext uri="{FF2B5EF4-FFF2-40B4-BE49-F238E27FC236}">
                <a16:creationId xmlns:a16="http://schemas.microsoft.com/office/drawing/2014/main" id="{2EBA64EF-E157-4649-AC3C-B8EED750C269}"/>
              </a:ext>
            </a:extLst>
          </p:cNvPr>
          <p:cNvSpPr/>
          <p:nvPr/>
        </p:nvSpPr>
        <p:spPr>
          <a:xfrm>
            <a:off x="4932038" y="3429144"/>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F9D80885-20A4-EA47-80EE-F9720CC85020}"/>
              </a:ext>
            </a:extLst>
          </p:cNvPr>
          <p:cNvSpPr/>
          <p:nvPr/>
        </p:nvSpPr>
        <p:spPr>
          <a:xfrm>
            <a:off x="5931811" y="3509168"/>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a:extLst>
              <a:ext uri="{FF2B5EF4-FFF2-40B4-BE49-F238E27FC236}">
                <a16:creationId xmlns:a16="http://schemas.microsoft.com/office/drawing/2014/main" id="{0C280E52-5D47-6749-8634-F5A86328C7EE}"/>
              </a:ext>
            </a:extLst>
          </p:cNvPr>
          <p:cNvSpPr/>
          <p:nvPr/>
        </p:nvSpPr>
        <p:spPr>
          <a:xfrm>
            <a:off x="5931811" y="3591327"/>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a:extLst>
              <a:ext uri="{FF2B5EF4-FFF2-40B4-BE49-F238E27FC236}">
                <a16:creationId xmlns:a16="http://schemas.microsoft.com/office/drawing/2014/main" id="{EC4AE34E-45C1-884D-B65C-22E55AE5EB34}"/>
              </a:ext>
            </a:extLst>
          </p:cNvPr>
          <p:cNvSpPr/>
          <p:nvPr/>
        </p:nvSpPr>
        <p:spPr>
          <a:xfrm>
            <a:off x="5931810" y="3671011"/>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409147E0-3DBB-5444-8364-5278C63A6875}"/>
              </a:ext>
            </a:extLst>
          </p:cNvPr>
          <p:cNvSpPr/>
          <p:nvPr/>
        </p:nvSpPr>
        <p:spPr>
          <a:xfrm>
            <a:off x="5931809" y="3749244"/>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a:extLst>
              <a:ext uri="{FF2B5EF4-FFF2-40B4-BE49-F238E27FC236}">
                <a16:creationId xmlns:a16="http://schemas.microsoft.com/office/drawing/2014/main" id="{E0AA1A03-C824-C646-9A9B-13615CDFCAB7}"/>
              </a:ext>
            </a:extLst>
          </p:cNvPr>
          <p:cNvSpPr/>
          <p:nvPr/>
        </p:nvSpPr>
        <p:spPr>
          <a:xfrm>
            <a:off x="5931809" y="415231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a:extLst>
              <a:ext uri="{FF2B5EF4-FFF2-40B4-BE49-F238E27FC236}">
                <a16:creationId xmlns:a16="http://schemas.microsoft.com/office/drawing/2014/main" id="{4047734A-2746-1E49-9C8D-DBB16DE27B44}"/>
              </a:ext>
            </a:extLst>
          </p:cNvPr>
          <p:cNvSpPr/>
          <p:nvPr/>
        </p:nvSpPr>
        <p:spPr>
          <a:xfrm>
            <a:off x="5931809" y="423447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a:extLst>
              <a:ext uri="{FF2B5EF4-FFF2-40B4-BE49-F238E27FC236}">
                <a16:creationId xmlns:a16="http://schemas.microsoft.com/office/drawing/2014/main" id="{1EF0B961-134B-A74A-A547-615D202684A9}"/>
              </a:ext>
            </a:extLst>
          </p:cNvPr>
          <p:cNvSpPr/>
          <p:nvPr/>
        </p:nvSpPr>
        <p:spPr>
          <a:xfrm>
            <a:off x="5931808" y="431416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5AEF7280-A284-C741-A570-1388ADD4561D}"/>
              </a:ext>
            </a:extLst>
          </p:cNvPr>
          <p:cNvSpPr/>
          <p:nvPr/>
        </p:nvSpPr>
        <p:spPr>
          <a:xfrm>
            <a:off x="5931807" y="439239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文本框 56">
            <a:extLst>
              <a:ext uri="{FF2B5EF4-FFF2-40B4-BE49-F238E27FC236}">
                <a16:creationId xmlns:a16="http://schemas.microsoft.com/office/drawing/2014/main" id="{3CE93859-DE96-D546-9672-210F64703C84}"/>
              </a:ext>
            </a:extLst>
          </p:cNvPr>
          <p:cNvSpPr txBox="1"/>
          <p:nvPr/>
        </p:nvSpPr>
        <p:spPr>
          <a:xfrm>
            <a:off x="5245221" y="3231532"/>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Microsoft YaHei" panose="020B0503020204020204" pitchFamily="34" charset="-122"/>
                <a:ea typeface="Microsoft YaHei" panose="020B0503020204020204" pitchFamily="34" charset="-122"/>
              </a:rPr>
              <a:t>10</a:t>
            </a:r>
            <a:endParaRPr kumimoji="1" lang="zh-CN" altLang="en-US" sz="1200" dirty="0">
              <a:solidFill>
                <a:schemeClr val="bg1"/>
              </a:solidFill>
              <a:latin typeface="Microsoft YaHei" panose="020B0503020204020204" pitchFamily="34" charset="-122"/>
              <a:ea typeface="Microsoft YaHei" panose="020B0503020204020204" pitchFamily="34" charset="-122"/>
            </a:endParaRPr>
          </a:p>
        </p:txBody>
      </p:sp>
      <p:sp>
        <p:nvSpPr>
          <p:cNvPr id="58" name="文本框 57">
            <a:extLst>
              <a:ext uri="{FF2B5EF4-FFF2-40B4-BE49-F238E27FC236}">
                <a16:creationId xmlns:a16="http://schemas.microsoft.com/office/drawing/2014/main" id="{2A666AC4-66F4-B944-B3EB-333BE83A3DD8}"/>
              </a:ext>
            </a:extLst>
          </p:cNvPr>
          <p:cNvSpPr txBox="1"/>
          <p:nvPr/>
        </p:nvSpPr>
        <p:spPr>
          <a:xfrm>
            <a:off x="6244994" y="3544915"/>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Microsoft YaHei" panose="020B0503020204020204" pitchFamily="34" charset="-122"/>
                <a:ea typeface="Microsoft YaHei" panose="020B0503020204020204" pitchFamily="34" charset="-122"/>
              </a:rPr>
              <a:t>20</a:t>
            </a:r>
            <a:endParaRPr kumimoji="1" lang="zh-CN" altLang="en-US" sz="1200" dirty="0">
              <a:solidFill>
                <a:schemeClr val="bg1"/>
              </a:solidFill>
              <a:latin typeface="Microsoft YaHei" panose="020B0503020204020204" pitchFamily="34" charset="-122"/>
              <a:ea typeface="Microsoft YaHei" panose="020B0503020204020204" pitchFamily="34" charset="-122"/>
            </a:endParaRPr>
          </a:p>
        </p:txBody>
      </p:sp>
      <p:sp>
        <p:nvSpPr>
          <p:cNvPr id="59" name="文本框 58">
            <a:extLst>
              <a:ext uri="{FF2B5EF4-FFF2-40B4-BE49-F238E27FC236}">
                <a16:creationId xmlns:a16="http://schemas.microsoft.com/office/drawing/2014/main" id="{9F5289D0-8B30-9B4C-B103-5D2A2A6E1459}"/>
              </a:ext>
            </a:extLst>
          </p:cNvPr>
          <p:cNvSpPr txBox="1"/>
          <p:nvPr/>
        </p:nvSpPr>
        <p:spPr>
          <a:xfrm>
            <a:off x="6249596" y="4209511"/>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Microsoft YaHei" panose="020B0503020204020204" pitchFamily="34" charset="-122"/>
                <a:ea typeface="Microsoft YaHei" panose="020B0503020204020204" pitchFamily="34" charset="-122"/>
              </a:rPr>
              <a:t>30</a:t>
            </a:r>
            <a:endParaRPr kumimoji="1" lang="zh-CN" altLang="en-US" sz="1200" dirty="0">
              <a:solidFill>
                <a:schemeClr val="bg1"/>
              </a:solidFill>
              <a:latin typeface="Microsoft YaHei" panose="020B0503020204020204" pitchFamily="34" charset="-122"/>
              <a:ea typeface="Microsoft YaHei" panose="020B0503020204020204" pitchFamily="34" charset="-122"/>
            </a:endParaRPr>
          </a:p>
        </p:txBody>
      </p:sp>
      <p:sp>
        <p:nvSpPr>
          <p:cNvPr id="60" name="矩形 59">
            <a:extLst>
              <a:ext uri="{FF2B5EF4-FFF2-40B4-BE49-F238E27FC236}">
                <a16:creationId xmlns:a16="http://schemas.microsoft.com/office/drawing/2014/main" id="{550DD5FB-FB3C-184D-A8B1-D596842D1869}"/>
              </a:ext>
            </a:extLst>
          </p:cNvPr>
          <p:cNvSpPr/>
          <p:nvPr/>
        </p:nvSpPr>
        <p:spPr>
          <a:xfrm>
            <a:off x="5933235" y="318834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a:extLst>
              <a:ext uri="{FF2B5EF4-FFF2-40B4-BE49-F238E27FC236}">
                <a16:creationId xmlns:a16="http://schemas.microsoft.com/office/drawing/2014/main" id="{503A00A1-CF2D-B045-A5CB-B58D2FFEDC3A}"/>
              </a:ext>
            </a:extLst>
          </p:cNvPr>
          <p:cNvSpPr/>
          <p:nvPr/>
        </p:nvSpPr>
        <p:spPr>
          <a:xfrm>
            <a:off x="5933235" y="327050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a:extLst>
              <a:ext uri="{FF2B5EF4-FFF2-40B4-BE49-F238E27FC236}">
                <a16:creationId xmlns:a16="http://schemas.microsoft.com/office/drawing/2014/main" id="{6C3D894A-740F-5247-A2D2-A33F8CB51F7B}"/>
              </a:ext>
            </a:extLst>
          </p:cNvPr>
          <p:cNvSpPr/>
          <p:nvPr/>
        </p:nvSpPr>
        <p:spPr>
          <a:xfrm>
            <a:off x="5933234" y="335018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a:extLst>
              <a:ext uri="{FF2B5EF4-FFF2-40B4-BE49-F238E27FC236}">
                <a16:creationId xmlns:a16="http://schemas.microsoft.com/office/drawing/2014/main" id="{1A3D7EC1-A507-D447-AAD5-C8FA35AF389B}"/>
              </a:ext>
            </a:extLst>
          </p:cNvPr>
          <p:cNvSpPr/>
          <p:nvPr/>
        </p:nvSpPr>
        <p:spPr>
          <a:xfrm>
            <a:off x="5933233" y="342841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4FACC13D-412A-B44A-87BD-407BC5FE26D6}"/>
              </a:ext>
            </a:extLst>
          </p:cNvPr>
          <p:cNvSpPr/>
          <p:nvPr/>
        </p:nvSpPr>
        <p:spPr>
          <a:xfrm>
            <a:off x="5931812" y="382786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a:extLst>
              <a:ext uri="{FF2B5EF4-FFF2-40B4-BE49-F238E27FC236}">
                <a16:creationId xmlns:a16="http://schemas.microsoft.com/office/drawing/2014/main" id="{C4EEAD2C-A812-F24F-8DB5-C8D11BD7A903}"/>
              </a:ext>
            </a:extLst>
          </p:cNvPr>
          <p:cNvSpPr/>
          <p:nvPr/>
        </p:nvSpPr>
        <p:spPr>
          <a:xfrm>
            <a:off x="5931812" y="391002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a:extLst>
              <a:ext uri="{FF2B5EF4-FFF2-40B4-BE49-F238E27FC236}">
                <a16:creationId xmlns:a16="http://schemas.microsoft.com/office/drawing/2014/main" id="{7B32D3CA-12F9-5A4B-B342-251CFC85EBBF}"/>
              </a:ext>
            </a:extLst>
          </p:cNvPr>
          <p:cNvSpPr/>
          <p:nvPr/>
        </p:nvSpPr>
        <p:spPr>
          <a:xfrm>
            <a:off x="5931811" y="398970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a:extLst>
              <a:ext uri="{FF2B5EF4-FFF2-40B4-BE49-F238E27FC236}">
                <a16:creationId xmlns:a16="http://schemas.microsoft.com/office/drawing/2014/main" id="{82F6739C-5E56-104D-AD51-F8CDC2F2845E}"/>
              </a:ext>
            </a:extLst>
          </p:cNvPr>
          <p:cNvSpPr/>
          <p:nvPr/>
        </p:nvSpPr>
        <p:spPr>
          <a:xfrm>
            <a:off x="5931810" y="406793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a:extLst>
              <a:ext uri="{FF2B5EF4-FFF2-40B4-BE49-F238E27FC236}">
                <a16:creationId xmlns:a16="http://schemas.microsoft.com/office/drawing/2014/main" id="{7CC298CD-1705-384F-820F-80ACAEF8EED1}"/>
              </a:ext>
            </a:extLst>
          </p:cNvPr>
          <p:cNvSpPr/>
          <p:nvPr/>
        </p:nvSpPr>
        <p:spPr>
          <a:xfrm>
            <a:off x="4932029" y="415100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D23B2D45-0B2F-DC48-9285-80FF61A09CC7}"/>
              </a:ext>
            </a:extLst>
          </p:cNvPr>
          <p:cNvSpPr/>
          <p:nvPr/>
        </p:nvSpPr>
        <p:spPr>
          <a:xfrm>
            <a:off x="4932029" y="423316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922FA816-BB10-0149-9EDD-4F191D4AB278}"/>
              </a:ext>
            </a:extLst>
          </p:cNvPr>
          <p:cNvSpPr/>
          <p:nvPr/>
        </p:nvSpPr>
        <p:spPr>
          <a:xfrm>
            <a:off x="4932028" y="431284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矩形 72">
            <a:extLst>
              <a:ext uri="{FF2B5EF4-FFF2-40B4-BE49-F238E27FC236}">
                <a16:creationId xmlns:a16="http://schemas.microsoft.com/office/drawing/2014/main" id="{6E4FC32C-6B9A-8544-A291-AE55BDFA8E03}"/>
              </a:ext>
            </a:extLst>
          </p:cNvPr>
          <p:cNvSpPr/>
          <p:nvPr/>
        </p:nvSpPr>
        <p:spPr>
          <a:xfrm>
            <a:off x="4932027" y="439107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a:extLst>
              <a:ext uri="{FF2B5EF4-FFF2-40B4-BE49-F238E27FC236}">
                <a16:creationId xmlns:a16="http://schemas.microsoft.com/office/drawing/2014/main" id="{11653FE0-1A76-4A44-83D6-29D837FE9F73}"/>
              </a:ext>
            </a:extLst>
          </p:cNvPr>
          <p:cNvSpPr/>
          <p:nvPr/>
        </p:nvSpPr>
        <p:spPr>
          <a:xfrm>
            <a:off x="4930606" y="352030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a:extLst>
              <a:ext uri="{FF2B5EF4-FFF2-40B4-BE49-F238E27FC236}">
                <a16:creationId xmlns:a16="http://schemas.microsoft.com/office/drawing/2014/main" id="{B7CA65F7-1E47-104E-99FA-86CEAED4FB38}"/>
              </a:ext>
            </a:extLst>
          </p:cNvPr>
          <p:cNvSpPr/>
          <p:nvPr/>
        </p:nvSpPr>
        <p:spPr>
          <a:xfrm>
            <a:off x="4930606" y="360246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76">
            <a:extLst>
              <a:ext uri="{FF2B5EF4-FFF2-40B4-BE49-F238E27FC236}">
                <a16:creationId xmlns:a16="http://schemas.microsoft.com/office/drawing/2014/main" id="{D7E7BE13-AF92-8741-B70E-D3F5EB5A371F}"/>
              </a:ext>
            </a:extLst>
          </p:cNvPr>
          <p:cNvSpPr/>
          <p:nvPr/>
        </p:nvSpPr>
        <p:spPr>
          <a:xfrm>
            <a:off x="4930605" y="368214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a:extLst>
              <a:ext uri="{FF2B5EF4-FFF2-40B4-BE49-F238E27FC236}">
                <a16:creationId xmlns:a16="http://schemas.microsoft.com/office/drawing/2014/main" id="{13EC10E1-1AC0-F84D-9D7D-6C453B69FC09}"/>
              </a:ext>
            </a:extLst>
          </p:cNvPr>
          <p:cNvSpPr/>
          <p:nvPr/>
        </p:nvSpPr>
        <p:spPr>
          <a:xfrm>
            <a:off x="4930604" y="376038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a:extLst>
              <a:ext uri="{FF2B5EF4-FFF2-40B4-BE49-F238E27FC236}">
                <a16:creationId xmlns:a16="http://schemas.microsoft.com/office/drawing/2014/main" id="{62E852E2-35D2-AE41-8157-6D4655527F83}"/>
              </a:ext>
            </a:extLst>
          </p:cNvPr>
          <p:cNvSpPr/>
          <p:nvPr/>
        </p:nvSpPr>
        <p:spPr>
          <a:xfrm>
            <a:off x="4930603" y="381806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a:extLst>
              <a:ext uri="{FF2B5EF4-FFF2-40B4-BE49-F238E27FC236}">
                <a16:creationId xmlns:a16="http://schemas.microsoft.com/office/drawing/2014/main" id="{5DB66115-CC6F-8D4C-8FC0-14373580D588}"/>
              </a:ext>
            </a:extLst>
          </p:cNvPr>
          <p:cNvSpPr/>
          <p:nvPr/>
        </p:nvSpPr>
        <p:spPr>
          <a:xfrm>
            <a:off x="4930603" y="390022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81">
            <a:extLst>
              <a:ext uri="{FF2B5EF4-FFF2-40B4-BE49-F238E27FC236}">
                <a16:creationId xmlns:a16="http://schemas.microsoft.com/office/drawing/2014/main" id="{D2DDCD8C-5DBB-6C4D-BD84-0863FA94FD7E}"/>
              </a:ext>
            </a:extLst>
          </p:cNvPr>
          <p:cNvSpPr/>
          <p:nvPr/>
        </p:nvSpPr>
        <p:spPr>
          <a:xfrm>
            <a:off x="4930602" y="397991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矩形 82">
            <a:extLst>
              <a:ext uri="{FF2B5EF4-FFF2-40B4-BE49-F238E27FC236}">
                <a16:creationId xmlns:a16="http://schemas.microsoft.com/office/drawing/2014/main" id="{37E17CCC-D346-1145-83A7-D2B1C19E837D}"/>
              </a:ext>
            </a:extLst>
          </p:cNvPr>
          <p:cNvSpPr/>
          <p:nvPr/>
        </p:nvSpPr>
        <p:spPr>
          <a:xfrm>
            <a:off x="4927431" y="406556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1484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8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 grpId="0"/>
      <p:bldP spid="20" grpId="0" animBg="1"/>
      <p:bldP spid="29"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7" grpId="0"/>
      <p:bldP spid="43" grpId="0"/>
      <p:bldP spid="44" grpId="0"/>
      <p:bldP spid="8" grpId="0"/>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p:bldP spid="59" grpId="0"/>
      <p:bldP spid="60" grpId="0" animBg="1"/>
      <p:bldP spid="61" grpId="0" animBg="1"/>
      <p:bldP spid="62" grpId="0" animBg="1"/>
      <p:bldP spid="63" grpId="0" animBg="1"/>
      <p:bldP spid="65" grpId="0" animBg="1"/>
      <p:bldP spid="66" grpId="0" animBg="1"/>
      <p:bldP spid="67" grpId="0" animBg="1"/>
      <p:bldP spid="68" grpId="0" animBg="1"/>
      <p:bldP spid="70" grpId="0" animBg="1"/>
      <p:bldP spid="71" grpId="0" animBg="1"/>
      <p:bldP spid="72" grpId="0" animBg="1"/>
      <p:bldP spid="73" grpId="0" animBg="1"/>
      <p:bldP spid="75" grpId="0" animBg="1"/>
      <p:bldP spid="76" grpId="0" animBg="1"/>
      <p:bldP spid="77" grpId="0" animBg="1"/>
      <p:bldP spid="78" grpId="0" animBg="1"/>
      <p:bldP spid="80" grpId="0" animBg="1"/>
      <p:bldP spid="81" grpId="0" animBg="1"/>
      <p:bldP spid="82" grpId="0" animBg="1"/>
      <p:bldP spid="8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latin typeface="微软雅黑" charset="-122"/>
                <a:ea typeface="微软雅黑" charset="-122"/>
              </a:rPr>
              <a:t>4.</a:t>
            </a:r>
            <a:r>
              <a:rPr lang="zh-CN" altLang="en-US" sz="2400" b="1" dirty="0">
                <a:latin typeface="微软雅黑" charset="-122"/>
                <a:ea typeface="微软雅黑" charset="-122"/>
              </a:rPr>
              <a:t> 顺序表存储方式</a:t>
            </a:r>
            <a:endParaRPr lang="en-US" altLang="zh-CN" sz="2400" b="1" dirty="0">
              <a:latin typeface="微软雅黑" charset="-122"/>
              <a:ea typeface="微软雅黑" charset="-122"/>
            </a:endParaRPr>
          </a:p>
        </p:txBody>
      </p:sp>
      <p:sp>
        <p:nvSpPr>
          <p:cNvPr id="2" name="文本框 1">
            <a:extLst>
              <a:ext uri="{FF2B5EF4-FFF2-40B4-BE49-F238E27FC236}">
                <a16:creationId xmlns:a16="http://schemas.microsoft.com/office/drawing/2014/main" id="{22AE01BF-2E67-584F-AE9C-9EC9EFF323A8}"/>
              </a:ext>
            </a:extLst>
          </p:cNvPr>
          <p:cNvSpPr txBox="1"/>
          <p:nvPr/>
        </p:nvSpPr>
        <p:spPr>
          <a:xfrm>
            <a:off x="971600" y="862336"/>
            <a:ext cx="1271502" cy="646331"/>
          </a:xfrm>
          <a:prstGeom prst="rect">
            <a:avLst/>
          </a:prstGeom>
          <a:noFill/>
        </p:spPr>
        <p:txBody>
          <a:bodyPr wrap="none" rtlCol="0">
            <a:spAutoFit/>
          </a:bodyPr>
          <a:lstStyle/>
          <a:p>
            <a:pPr fontAlgn="auto">
              <a:spcBef>
                <a:spcPts val="0"/>
              </a:spcBef>
              <a:spcAft>
                <a:spcPts val="0"/>
              </a:spcAft>
            </a:pPr>
            <a:r>
              <a:rPr kumimoji="1" lang="en-US" altLang="zh-CN" dirty="0">
                <a:latin typeface="Microsoft YaHei" panose="020B0503020204020204" pitchFamily="34" charset="-122"/>
                <a:ea typeface="Microsoft YaHei" panose="020B0503020204020204" pitchFamily="34" charset="-122"/>
              </a:rPr>
              <a:t>4.2 </a:t>
            </a:r>
            <a:r>
              <a:rPr kumimoji="1" lang="zh-CN" altLang="en-US" dirty="0">
                <a:latin typeface="微软雅黑" charset="-122"/>
                <a:ea typeface="微软雅黑" charset="-122"/>
              </a:rPr>
              <a:t>顺序表</a:t>
            </a:r>
            <a:endParaRPr lang="en-US" altLang="zh-CN" dirty="0">
              <a:latin typeface="微软雅黑" charset="-122"/>
              <a:ea typeface="微软雅黑" charset="-122"/>
            </a:endParaRPr>
          </a:p>
          <a:p>
            <a:pPr fontAlgn="auto">
              <a:spcBef>
                <a:spcPts val="0"/>
              </a:spcBef>
              <a:spcAft>
                <a:spcPts val="0"/>
              </a:spcAft>
            </a:pPr>
            <a:endParaRPr kumimoji="1" lang="zh-CN" altLang="en-US"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996EF866-7F03-FD4C-A7BB-480E80E7BF84}"/>
              </a:ext>
            </a:extLst>
          </p:cNvPr>
          <p:cNvSpPr txBox="1"/>
          <p:nvPr/>
        </p:nvSpPr>
        <p:spPr>
          <a:xfrm>
            <a:off x="949346" y="1536786"/>
            <a:ext cx="2068195" cy="646331"/>
          </a:xfrm>
          <a:prstGeom prst="rect">
            <a:avLst/>
          </a:prstGeom>
          <a:noFill/>
        </p:spPr>
        <p:txBody>
          <a:bodyPr wrap="none" rtlCol="0">
            <a:spAutoFit/>
          </a:bodyPr>
          <a:lstStyle/>
          <a:p>
            <a:pPr algn="l" fontAlgn="auto">
              <a:spcBef>
                <a:spcPts val="0"/>
              </a:spcBef>
              <a:spcAft>
                <a:spcPts val="0"/>
              </a:spcAft>
            </a:pPr>
            <a:r>
              <a:rPr kumimoji="1" lang="zh-CN" altLang="en-US" sz="1200" dirty="0">
                <a:latin typeface="Microsoft YaHei" panose="020B0503020204020204" pitchFamily="34" charset="-122"/>
                <a:ea typeface="Microsoft YaHei" panose="020B0503020204020204" pitchFamily="34" charset="-122"/>
              </a:rPr>
              <a:t>顺序表存储数据的两种情况</a:t>
            </a:r>
            <a:r>
              <a:rPr kumimoji="1" lang="en-US" altLang="zh-CN" sz="1200" dirty="0">
                <a:latin typeface="Microsoft YaHei" panose="020B0503020204020204" pitchFamily="34" charset="-122"/>
                <a:ea typeface="Microsoft YaHei" panose="020B0503020204020204" pitchFamily="34" charset="-122"/>
              </a:rPr>
              <a:t>:</a:t>
            </a:r>
          </a:p>
          <a:p>
            <a:pPr fontAlgn="auto">
              <a:spcBef>
                <a:spcPts val="0"/>
              </a:spcBef>
              <a:spcAft>
                <a:spcPts val="0"/>
              </a:spcAft>
            </a:pPr>
            <a:r>
              <a:rPr kumimoji="1" lang="zh-CN" altLang="en-US" sz="1200" dirty="0">
                <a:solidFill>
                  <a:srgbClr val="FF0000"/>
                </a:solidFill>
                <a:latin typeface="Microsoft YaHei" panose="020B0503020204020204" pitchFamily="34" charset="-122"/>
                <a:ea typeface="Microsoft YaHei" panose="020B0503020204020204" pitchFamily="34" charset="-122"/>
              </a:rPr>
              <a:t>①一体式结构</a:t>
            </a:r>
            <a:endParaRPr kumimoji="1" lang="en-US" altLang="zh-CN" sz="1200" dirty="0">
              <a:solidFill>
                <a:srgbClr val="FF0000"/>
              </a:solidFill>
              <a:latin typeface="Microsoft YaHei" panose="020B0503020204020204" pitchFamily="34" charset="-122"/>
              <a:ea typeface="Microsoft YaHei" panose="020B0503020204020204" pitchFamily="34" charset="-122"/>
            </a:endParaRPr>
          </a:p>
          <a:p>
            <a:pPr algn="l" fontAlgn="auto">
              <a:spcBef>
                <a:spcPts val="0"/>
              </a:spcBef>
              <a:spcAft>
                <a:spcPts val="0"/>
              </a:spcAft>
            </a:pPr>
            <a:r>
              <a:rPr kumimoji="1" lang="zh-CN" altLang="en-US" sz="1200" dirty="0">
                <a:solidFill>
                  <a:srgbClr val="FF0000"/>
                </a:solidFill>
                <a:latin typeface="Microsoft YaHei" panose="020B0503020204020204" pitchFamily="34" charset="-122"/>
                <a:ea typeface="Microsoft YaHei" panose="020B0503020204020204" pitchFamily="34" charset="-122"/>
              </a:rPr>
              <a:t>②分离式结构</a:t>
            </a:r>
          </a:p>
        </p:txBody>
      </p:sp>
      <p:sp>
        <p:nvSpPr>
          <p:cNvPr id="20" name="矩形 19">
            <a:extLst>
              <a:ext uri="{FF2B5EF4-FFF2-40B4-BE49-F238E27FC236}">
                <a16:creationId xmlns:a16="http://schemas.microsoft.com/office/drawing/2014/main" id="{CDAF0B7D-4A86-744C-976F-DA6D13F59F3D}"/>
              </a:ext>
            </a:extLst>
          </p:cNvPr>
          <p:cNvSpPr/>
          <p:nvPr/>
        </p:nvSpPr>
        <p:spPr>
          <a:xfrm>
            <a:off x="1426373" y="3297140"/>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6CB1EF0C-CEDA-9049-A103-AA0196B7E7F2}"/>
              </a:ext>
            </a:extLst>
          </p:cNvPr>
          <p:cNvSpPr txBox="1"/>
          <p:nvPr/>
        </p:nvSpPr>
        <p:spPr>
          <a:xfrm>
            <a:off x="959259" y="2824972"/>
            <a:ext cx="1661032" cy="276999"/>
          </a:xfrm>
          <a:prstGeom prst="rect">
            <a:avLst/>
          </a:prstGeom>
          <a:noFill/>
        </p:spPr>
        <p:txBody>
          <a:bodyPr wrap="none" rtlCol="0">
            <a:spAutoFit/>
          </a:bodyPr>
          <a:lstStyle/>
          <a:p>
            <a:pPr algn="l" fontAlgn="auto">
              <a:spcBef>
                <a:spcPts val="0"/>
              </a:spcBef>
              <a:spcAft>
                <a:spcPts val="0"/>
              </a:spcAft>
            </a:pPr>
            <a:r>
              <a:rPr kumimoji="1" lang="en-US" altLang="zh-CN" sz="1200" dirty="0" err="1">
                <a:solidFill>
                  <a:srgbClr val="FF0000"/>
                </a:solidFill>
                <a:latin typeface="Microsoft YaHei" panose="020B0503020204020204" pitchFamily="34" charset="-122"/>
                <a:ea typeface="Microsoft YaHei" panose="020B0503020204020204" pitchFamily="34" charset="-122"/>
              </a:rPr>
              <a:t>num</a:t>
            </a:r>
            <a:r>
              <a:rPr kumimoji="1" lang="zh-CN" altLang="en-US" sz="1200" dirty="0">
                <a:solidFill>
                  <a:srgbClr val="FF0000"/>
                </a:solidFill>
                <a:latin typeface="Microsoft YaHei" panose="020B0503020204020204" pitchFamily="34" charset="-122"/>
                <a:ea typeface="Microsoft YaHei" panose="020B0503020204020204" pitchFamily="34" charset="-122"/>
              </a:rPr>
              <a:t> </a:t>
            </a:r>
            <a:r>
              <a:rPr kumimoji="1" lang="en-US" altLang="zh-CN" sz="1200" dirty="0">
                <a:solidFill>
                  <a:srgbClr val="FF0000"/>
                </a:solidFill>
                <a:latin typeface="Microsoft YaHei" panose="020B0503020204020204" pitchFamily="34" charset="-122"/>
                <a:ea typeface="Microsoft YaHei" panose="020B0503020204020204" pitchFamily="34" charset="-122"/>
              </a:rPr>
              <a:t>=</a:t>
            </a:r>
            <a:r>
              <a:rPr kumimoji="1" lang="zh-CN" altLang="en-US" sz="1200" dirty="0">
                <a:solidFill>
                  <a:srgbClr val="FF0000"/>
                </a:solidFill>
                <a:latin typeface="Microsoft YaHei" panose="020B0503020204020204" pitchFamily="34" charset="-122"/>
                <a:ea typeface="Microsoft YaHei" panose="020B0503020204020204" pitchFamily="34" charset="-122"/>
              </a:rPr>
              <a:t> </a:t>
            </a:r>
            <a:r>
              <a:rPr kumimoji="1" lang="en-US" altLang="zh-CN" sz="1200" dirty="0">
                <a:solidFill>
                  <a:srgbClr val="FF0000"/>
                </a:solidFill>
                <a:latin typeface="Microsoft YaHei" panose="020B0503020204020204" pitchFamily="34" charset="-122"/>
                <a:ea typeface="Microsoft YaHei" panose="020B0503020204020204" pitchFamily="34" charset="-122"/>
              </a:rPr>
              <a:t>[</a:t>
            </a:r>
            <a:r>
              <a:rPr kumimoji="1" lang="zh-CN" altLang="en-US" sz="1200" dirty="0">
                <a:solidFill>
                  <a:srgbClr val="FF0000"/>
                </a:solidFill>
                <a:latin typeface="Microsoft YaHei" panose="020B0503020204020204" pitchFamily="34" charset="-122"/>
                <a:ea typeface="Microsoft YaHei" panose="020B0503020204020204" pitchFamily="34" charset="-122"/>
              </a:rPr>
              <a:t> </a:t>
            </a:r>
            <a:r>
              <a:rPr kumimoji="1" lang="en-US" altLang="zh-CN" sz="1200" dirty="0">
                <a:solidFill>
                  <a:srgbClr val="FF0000"/>
                </a:solidFill>
                <a:latin typeface="Microsoft YaHei" panose="020B0503020204020204" pitchFamily="34" charset="-122"/>
                <a:ea typeface="Microsoft YaHei" panose="020B0503020204020204" pitchFamily="34" charset="-122"/>
              </a:rPr>
              <a:t>10</a:t>
            </a:r>
            <a:r>
              <a:rPr kumimoji="1" lang="zh-CN" altLang="en-US" sz="1200" dirty="0">
                <a:solidFill>
                  <a:srgbClr val="FF0000"/>
                </a:solidFill>
                <a:latin typeface="Microsoft YaHei" panose="020B0503020204020204" pitchFamily="34" charset="-122"/>
                <a:ea typeface="Microsoft YaHei" panose="020B0503020204020204" pitchFamily="34" charset="-122"/>
              </a:rPr>
              <a:t> </a:t>
            </a:r>
            <a:r>
              <a:rPr kumimoji="1" lang="en-US" altLang="zh-CN" sz="1200" dirty="0">
                <a:solidFill>
                  <a:srgbClr val="FF0000"/>
                </a:solidFill>
                <a:latin typeface="Microsoft YaHei" panose="020B0503020204020204" pitchFamily="34" charset="-122"/>
                <a:ea typeface="Microsoft YaHei" panose="020B0503020204020204" pitchFamily="34" charset="-122"/>
              </a:rPr>
              <a:t>,</a:t>
            </a:r>
            <a:r>
              <a:rPr kumimoji="1" lang="zh-CN" altLang="en-US" sz="1200" dirty="0">
                <a:solidFill>
                  <a:srgbClr val="FF0000"/>
                </a:solidFill>
                <a:latin typeface="Microsoft YaHei" panose="020B0503020204020204" pitchFamily="34" charset="-122"/>
                <a:ea typeface="Microsoft YaHei" panose="020B0503020204020204" pitchFamily="34" charset="-122"/>
              </a:rPr>
              <a:t> </a:t>
            </a:r>
            <a:r>
              <a:rPr kumimoji="1" lang="en-US" altLang="zh-CN" sz="1200" dirty="0">
                <a:solidFill>
                  <a:srgbClr val="FF0000"/>
                </a:solidFill>
                <a:latin typeface="Microsoft YaHei" panose="020B0503020204020204" pitchFamily="34" charset="-122"/>
                <a:ea typeface="Microsoft YaHei" panose="020B0503020204020204" pitchFamily="34" charset="-122"/>
              </a:rPr>
              <a:t>20</a:t>
            </a:r>
            <a:r>
              <a:rPr kumimoji="1" lang="zh-CN" altLang="en-US" sz="1200" dirty="0">
                <a:solidFill>
                  <a:srgbClr val="FF0000"/>
                </a:solidFill>
                <a:latin typeface="Microsoft YaHei" panose="020B0503020204020204" pitchFamily="34" charset="-122"/>
                <a:ea typeface="Microsoft YaHei" panose="020B0503020204020204" pitchFamily="34" charset="-122"/>
              </a:rPr>
              <a:t> </a:t>
            </a:r>
            <a:r>
              <a:rPr kumimoji="1" lang="en-US" altLang="zh-CN" sz="1200" dirty="0">
                <a:solidFill>
                  <a:srgbClr val="FF0000"/>
                </a:solidFill>
                <a:latin typeface="Microsoft YaHei" panose="020B0503020204020204" pitchFamily="34" charset="-122"/>
                <a:ea typeface="Microsoft YaHei" panose="020B0503020204020204" pitchFamily="34" charset="-122"/>
              </a:rPr>
              <a:t>,</a:t>
            </a:r>
            <a:r>
              <a:rPr kumimoji="1" lang="zh-CN" altLang="en-US" sz="1200" dirty="0">
                <a:solidFill>
                  <a:srgbClr val="FF0000"/>
                </a:solidFill>
                <a:latin typeface="Microsoft YaHei" panose="020B0503020204020204" pitchFamily="34" charset="-122"/>
                <a:ea typeface="Microsoft YaHei" panose="020B0503020204020204" pitchFamily="34" charset="-122"/>
              </a:rPr>
              <a:t> </a:t>
            </a:r>
            <a:r>
              <a:rPr kumimoji="1" lang="en-US" altLang="zh-CN" sz="1200" dirty="0">
                <a:solidFill>
                  <a:srgbClr val="FF0000"/>
                </a:solidFill>
                <a:latin typeface="Microsoft YaHei" panose="020B0503020204020204" pitchFamily="34" charset="-122"/>
                <a:ea typeface="Microsoft YaHei" panose="020B0503020204020204" pitchFamily="34" charset="-122"/>
              </a:rPr>
              <a:t>30]</a:t>
            </a:r>
          </a:p>
        </p:txBody>
      </p:sp>
      <p:sp>
        <p:nvSpPr>
          <p:cNvPr id="32" name="矩形 31">
            <a:extLst>
              <a:ext uri="{FF2B5EF4-FFF2-40B4-BE49-F238E27FC236}">
                <a16:creationId xmlns:a16="http://schemas.microsoft.com/office/drawing/2014/main" id="{731ABDC1-F97B-5D41-B66C-8AF6F851F32A}"/>
              </a:ext>
            </a:extLst>
          </p:cNvPr>
          <p:cNvSpPr/>
          <p:nvPr/>
        </p:nvSpPr>
        <p:spPr>
          <a:xfrm>
            <a:off x="1426373" y="3379299"/>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B30B91B7-52ED-AC40-91D4-649BF4CD45BF}"/>
              </a:ext>
            </a:extLst>
          </p:cNvPr>
          <p:cNvSpPr/>
          <p:nvPr/>
        </p:nvSpPr>
        <p:spPr>
          <a:xfrm>
            <a:off x="1426372" y="3458983"/>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9919B71A-2835-2C40-8683-85392633D88A}"/>
              </a:ext>
            </a:extLst>
          </p:cNvPr>
          <p:cNvSpPr/>
          <p:nvPr/>
        </p:nvSpPr>
        <p:spPr>
          <a:xfrm>
            <a:off x="1426371" y="3537216"/>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8065BA98-3616-8C4E-B866-12039E1186F6}"/>
              </a:ext>
            </a:extLst>
          </p:cNvPr>
          <p:cNvSpPr/>
          <p:nvPr/>
        </p:nvSpPr>
        <p:spPr>
          <a:xfrm>
            <a:off x="1426371" y="3616900"/>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72E98585-EABE-0D40-B306-10917030B0AA}"/>
              </a:ext>
            </a:extLst>
          </p:cNvPr>
          <p:cNvSpPr/>
          <p:nvPr/>
        </p:nvSpPr>
        <p:spPr>
          <a:xfrm>
            <a:off x="1426371" y="3699059"/>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6DC2093B-A654-1F4D-B0ED-395BBA71CDDD}"/>
              </a:ext>
            </a:extLst>
          </p:cNvPr>
          <p:cNvSpPr/>
          <p:nvPr/>
        </p:nvSpPr>
        <p:spPr>
          <a:xfrm>
            <a:off x="1426370" y="3778743"/>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022D0FD8-56AA-0D47-A308-92CA3FE13E82}"/>
              </a:ext>
            </a:extLst>
          </p:cNvPr>
          <p:cNvSpPr/>
          <p:nvPr/>
        </p:nvSpPr>
        <p:spPr>
          <a:xfrm>
            <a:off x="1426369" y="3856976"/>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0B5EC2FC-6689-B34F-B9C7-68E27057154C}"/>
              </a:ext>
            </a:extLst>
          </p:cNvPr>
          <p:cNvSpPr/>
          <p:nvPr/>
        </p:nvSpPr>
        <p:spPr>
          <a:xfrm>
            <a:off x="1426369" y="393636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a:extLst>
              <a:ext uri="{FF2B5EF4-FFF2-40B4-BE49-F238E27FC236}">
                <a16:creationId xmlns:a16="http://schemas.microsoft.com/office/drawing/2014/main" id="{6E85A8C6-4283-6F40-B4E2-AC073B95585A}"/>
              </a:ext>
            </a:extLst>
          </p:cNvPr>
          <p:cNvSpPr/>
          <p:nvPr/>
        </p:nvSpPr>
        <p:spPr>
          <a:xfrm>
            <a:off x="1426369" y="401852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8BDDEEF1-D5EF-DA40-8869-7A9E6AA6CFB8}"/>
              </a:ext>
            </a:extLst>
          </p:cNvPr>
          <p:cNvSpPr/>
          <p:nvPr/>
        </p:nvSpPr>
        <p:spPr>
          <a:xfrm>
            <a:off x="1426368" y="409820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AF49C01D-E97C-2749-B310-43D407F8DD82}"/>
              </a:ext>
            </a:extLst>
          </p:cNvPr>
          <p:cNvSpPr/>
          <p:nvPr/>
        </p:nvSpPr>
        <p:spPr>
          <a:xfrm>
            <a:off x="1426367" y="417643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15BD8112-6E09-8346-BFF1-D36D3CD9498E}"/>
              </a:ext>
            </a:extLst>
          </p:cNvPr>
          <p:cNvSpPr txBox="1"/>
          <p:nvPr/>
        </p:nvSpPr>
        <p:spPr>
          <a:xfrm>
            <a:off x="1739554" y="3339604"/>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Microsoft YaHei" panose="020B0503020204020204" pitchFamily="34" charset="-122"/>
                <a:ea typeface="Microsoft YaHei" panose="020B0503020204020204" pitchFamily="34" charset="-122"/>
              </a:rPr>
              <a:t>10</a:t>
            </a:r>
            <a:endParaRPr kumimoji="1" lang="zh-CN" altLang="en-US" sz="1200" dirty="0">
              <a:solidFill>
                <a:schemeClr val="bg1"/>
              </a:solidFill>
              <a:latin typeface="Microsoft YaHei" panose="020B0503020204020204" pitchFamily="34" charset="-122"/>
              <a:ea typeface="Microsoft YaHei" panose="020B0503020204020204" pitchFamily="34" charset="-122"/>
            </a:endParaRPr>
          </a:p>
        </p:txBody>
      </p:sp>
      <p:sp>
        <p:nvSpPr>
          <p:cNvPr id="43" name="文本框 42">
            <a:extLst>
              <a:ext uri="{FF2B5EF4-FFF2-40B4-BE49-F238E27FC236}">
                <a16:creationId xmlns:a16="http://schemas.microsoft.com/office/drawing/2014/main" id="{E76F0000-41AF-CB4B-AB31-10E1EA0BB86F}"/>
              </a:ext>
            </a:extLst>
          </p:cNvPr>
          <p:cNvSpPr txBox="1"/>
          <p:nvPr/>
        </p:nvSpPr>
        <p:spPr>
          <a:xfrm>
            <a:off x="1739554" y="3652647"/>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Microsoft YaHei" panose="020B0503020204020204" pitchFamily="34" charset="-122"/>
                <a:ea typeface="Microsoft YaHei" panose="020B0503020204020204" pitchFamily="34" charset="-122"/>
              </a:rPr>
              <a:t>20</a:t>
            </a:r>
            <a:endParaRPr kumimoji="1" lang="zh-CN" altLang="en-US" sz="1200" dirty="0">
              <a:solidFill>
                <a:schemeClr val="bg1"/>
              </a:solidFill>
              <a:latin typeface="Microsoft YaHei" panose="020B0503020204020204" pitchFamily="34" charset="-122"/>
              <a:ea typeface="Microsoft YaHei" panose="020B0503020204020204" pitchFamily="34" charset="-122"/>
            </a:endParaRPr>
          </a:p>
        </p:txBody>
      </p:sp>
      <p:sp>
        <p:nvSpPr>
          <p:cNvPr id="44" name="文本框 43">
            <a:extLst>
              <a:ext uri="{FF2B5EF4-FFF2-40B4-BE49-F238E27FC236}">
                <a16:creationId xmlns:a16="http://schemas.microsoft.com/office/drawing/2014/main" id="{A934A7D9-C2CF-B241-A8C7-4A43A420AA7C}"/>
              </a:ext>
            </a:extLst>
          </p:cNvPr>
          <p:cNvSpPr txBox="1"/>
          <p:nvPr/>
        </p:nvSpPr>
        <p:spPr>
          <a:xfrm>
            <a:off x="1744156" y="3993557"/>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Microsoft YaHei" panose="020B0503020204020204" pitchFamily="34" charset="-122"/>
                <a:ea typeface="Microsoft YaHei" panose="020B0503020204020204" pitchFamily="34" charset="-122"/>
              </a:rPr>
              <a:t>30</a:t>
            </a:r>
            <a:endParaRPr kumimoji="1" lang="zh-CN" altLang="en-US" sz="1200" dirty="0">
              <a:solidFill>
                <a:schemeClr val="bg1"/>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47956620-97FA-F64B-932E-822E12DE49C6}"/>
              </a:ext>
            </a:extLst>
          </p:cNvPr>
          <p:cNvSpPr txBox="1"/>
          <p:nvPr/>
        </p:nvSpPr>
        <p:spPr>
          <a:xfrm>
            <a:off x="1313609" y="3084800"/>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Microsoft YaHei" panose="020B0503020204020204" pitchFamily="34" charset="-122"/>
                <a:ea typeface="Microsoft YaHei" panose="020B0503020204020204" pitchFamily="34" charset="-122"/>
              </a:rPr>
              <a:t>0x11</a:t>
            </a:r>
            <a:endParaRPr kumimoji="1" lang="zh-CN" altLang="en-US" sz="1200" dirty="0">
              <a:latin typeface="Microsoft YaHei" panose="020B0503020204020204" pitchFamily="34" charset="-122"/>
              <a:ea typeface="Microsoft YaHei" panose="020B0503020204020204" pitchFamily="34" charset="-122"/>
            </a:endParaRPr>
          </a:p>
        </p:txBody>
      </p:sp>
      <p:sp>
        <p:nvSpPr>
          <p:cNvPr id="64" name="文本框 63">
            <a:extLst>
              <a:ext uri="{FF2B5EF4-FFF2-40B4-BE49-F238E27FC236}">
                <a16:creationId xmlns:a16="http://schemas.microsoft.com/office/drawing/2014/main" id="{655AFBE1-E57B-7741-BBD4-F1018EE9DBDB}"/>
              </a:ext>
            </a:extLst>
          </p:cNvPr>
          <p:cNvSpPr txBox="1"/>
          <p:nvPr/>
        </p:nvSpPr>
        <p:spPr>
          <a:xfrm>
            <a:off x="980602" y="3626833"/>
            <a:ext cx="510076"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Microsoft YaHei" panose="020B0503020204020204" pitchFamily="34" charset="-122"/>
                <a:ea typeface="Microsoft YaHei" panose="020B0503020204020204" pitchFamily="34" charset="-122"/>
              </a:rPr>
              <a:t>第二</a:t>
            </a:r>
          </a:p>
        </p:txBody>
      </p:sp>
      <p:sp>
        <p:nvSpPr>
          <p:cNvPr id="69" name="文本框 68">
            <a:extLst>
              <a:ext uri="{FF2B5EF4-FFF2-40B4-BE49-F238E27FC236}">
                <a16:creationId xmlns:a16="http://schemas.microsoft.com/office/drawing/2014/main" id="{F2877A8B-CC14-9741-89E5-E585724747CA}"/>
              </a:ext>
            </a:extLst>
          </p:cNvPr>
          <p:cNvSpPr txBox="1"/>
          <p:nvPr/>
        </p:nvSpPr>
        <p:spPr>
          <a:xfrm>
            <a:off x="980602" y="3993557"/>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Microsoft YaHei" panose="020B0503020204020204" pitchFamily="34" charset="-122"/>
                <a:ea typeface="Microsoft YaHei" panose="020B0503020204020204" pitchFamily="34" charset="-122"/>
              </a:rPr>
              <a:t>第三</a:t>
            </a:r>
          </a:p>
        </p:txBody>
      </p:sp>
      <p:sp>
        <p:nvSpPr>
          <p:cNvPr id="74" name="文本框 73">
            <a:extLst>
              <a:ext uri="{FF2B5EF4-FFF2-40B4-BE49-F238E27FC236}">
                <a16:creationId xmlns:a16="http://schemas.microsoft.com/office/drawing/2014/main" id="{C1AD50C2-106F-8D49-8C33-7C8FB3BC7EB6}"/>
              </a:ext>
            </a:extLst>
          </p:cNvPr>
          <p:cNvSpPr txBox="1"/>
          <p:nvPr/>
        </p:nvSpPr>
        <p:spPr>
          <a:xfrm>
            <a:off x="988989" y="3285655"/>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Microsoft YaHei" panose="020B0503020204020204" pitchFamily="34" charset="-122"/>
                <a:ea typeface="Microsoft YaHei" panose="020B0503020204020204" pitchFamily="34" charset="-122"/>
              </a:rPr>
              <a:t>第一</a:t>
            </a:r>
          </a:p>
        </p:txBody>
      </p:sp>
      <p:sp>
        <p:nvSpPr>
          <p:cNvPr id="79" name="文本框 78">
            <a:extLst>
              <a:ext uri="{FF2B5EF4-FFF2-40B4-BE49-F238E27FC236}">
                <a16:creationId xmlns:a16="http://schemas.microsoft.com/office/drawing/2014/main" id="{8F94BBB3-49FC-4841-BC78-9C57C0F0B8C8}"/>
              </a:ext>
            </a:extLst>
          </p:cNvPr>
          <p:cNvSpPr txBox="1"/>
          <p:nvPr/>
        </p:nvSpPr>
        <p:spPr>
          <a:xfrm>
            <a:off x="949346" y="2701730"/>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Microsoft YaHei" panose="020B0503020204020204" pitchFamily="34" charset="-122"/>
                <a:ea typeface="Microsoft YaHei" panose="020B0503020204020204" pitchFamily="34" charset="-122"/>
              </a:rPr>
              <a:t>0x11</a:t>
            </a:r>
            <a:endParaRPr kumimoji="1" lang="zh-CN" altLang="en-US" sz="12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788F29C2-DF3C-FA4C-A06C-19F7DD17A836}"/>
              </a:ext>
            </a:extLst>
          </p:cNvPr>
          <p:cNvSpPr txBox="1"/>
          <p:nvPr/>
        </p:nvSpPr>
        <p:spPr>
          <a:xfrm>
            <a:off x="3762731" y="2735831"/>
            <a:ext cx="4136069" cy="1754326"/>
          </a:xfrm>
          <a:prstGeom prst="rect">
            <a:avLst/>
          </a:prstGeom>
          <a:noFill/>
        </p:spPr>
        <p:txBody>
          <a:bodyPr wrap="none" rtlCol="0">
            <a:spAutoFit/>
          </a:bodyPr>
          <a:lstStyle/>
          <a:p>
            <a:pPr algn="l" fontAlgn="auto">
              <a:spcBef>
                <a:spcPts val="0"/>
              </a:spcBef>
              <a:spcAft>
                <a:spcPts val="0"/>
              </a:spcAft>
            </a:pPr>
            <a:r>
              <a:rPr kumimoji="1" lang="en-US" altLang="zh-CN" sz="1200" dirty="0" err="1">
                <a:solidFill>
                  <a:srgbClr val="FF0000"/>
                </a:solidFill>
                <a:latin typeface="Microsoft YaHei" panose="020B0503020204020204" pitchFamily="34" charset="-122"/>
                <a:ea typeface="Microsoft YaHei" panose="020B0503020204020204" pitchFamily="34" charset="-122"/>
              </a:rPr>
              <a:t>num</a:t>
            </a:r>
            <a:r>
              <a:rPr kumimoji="1" lang="zh-CN" altLang="en-US" sz="1200" dirty="0">
                <a:latin typeface="Microsoft YaHei" panose="020B0503020204020204" pitchFamily="34" charset="-122"/>
                <a:ea typeface="Microsoft YaHei" panose="020B0503020204020204" pitchFamily="34" charset="-122"/>
              </a:rPr>
              <a:t>会记录列表的</a:t>
            </a:r>
            <a:r>
              <a:rPr kumimoji="1" lang="zh-CN" altLang="en-US" sz="1200" b="1" dirty="0">
                <a:solidFill>
                  <a:srgbClr val="FF0000"/>
                </a:solidFill>
                <a:latin typeface="Microsoft YaHei" panose="020B0503020204020204" pitchFamily="34" charset="-122"/>
                <a:ea typeface="Microsoft YaHei" panose="020B0503020204020204" pitchFamily="34" charset="-122"/>
              </a:rPr>
              <a:t>首元素</a:t>
            </a:r>
            <a:r>
              <a:rPr kumimoji="1" lang="zh-CN" altLang="en-US" sz="1200" dirty="0">
                <a:latin typeface="Microsoft YaHei" panose="020B0503020204020204" pitchFamily="34" charset="-122"/>
                <a:ea typeface="Microsoft YaHei" panose="020B0503020204020204" pitchFamily="34" charset="-122"/>
              </a:rPr>
              <a:t>地址</a:t>
            </a:r>
            <a:r>
              <a:rPr kumimoji="1" lang="en-US" altLang="zh-CN" sz="1200" dirty="0">
                <a:latin typeface="Microsoft YaHei" panose="020B0503020204020204" pitchFamily="34" charset="-122"/>
                <a:ea typeface="Microsoft YaHei" panose="020B0503020204020204" pitchFamily="34" charset="-122"/>
              </a:rPr>
              <a:t>0x11</a:t>
            </a:r>
          </a:p>
          <a:p>
            <a:pPr algn="l" fontAlgn="auto">
              <a:spcBef>
                <a:spcPts val="0"/>
              </a:spcBef>
              <a:spcAft>
                <a:spcPts val="0"/>
              </a:spcAft>
            </a:pPr>
            <a:r>
              <a:rPr kumimoji="1" lang="zh-CN" altLang="en-US" sz="1200" dirty="0">
                <a:latin typeface="Microsoft YaHei" panose="020B0503020204020204" pitchFamily="34" charset="-122"/>
                <a:ea typeface="Microsoft YaHei" panose="020B0503020204020204" pitchFamily="34" charset="-122"/>
              </a:rPr>
              <a:t>由于列表所有的数据都是</a:t>
            </a:r>
            <a:r>
              <a:rPr kumimoji="1" lang="zh-CN" altLang="en-US" sz="1200" dirty="0">
                <a:solidFill>
                  <a:srgbClr val="FF0000"/>
                </a:solidFill>
                <a:latin typeface="Microsoft YaHei" panose="020B0503020204020204" pitchFamily="34" charset="-122"/>
                <a:ea typeface="Microsoft YaHei" panose="020B0503020204020204" pitchFamily="34" charset="-122"/>
              </a:rPr>
              <a:t>整形</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大小都为</a:t>
            </a:r>
            <a:r>
              <a:rPr kumimoji="1" lang="en-US" altLang="zh-CN" sz="1200" dirty="0">
                <a:solidFill>
                  <a:srgbClr val="FF0000"/>
                </a:solidFill>
                <a:latin typeface="Microsoft YaHei" panose="020B0503020204020204" pitchFamily="34" charset="-122"/>
                <a:ea typeface="Microsoft YaHei" panose="020B0503020204020204" pitchFamily="34" charset="-122"/>
              </a:rPr>
              <a:t>4</a:t>
            </a:r>
            <a:r>
              <a:rPr kumimoji="1" lang="zh-CN" altLang="en-US" sz="1200" dirty="0">
                <a:solidFill>
                  <a:srgbClr val="FF0000"/>
                </a:solidFill>
                <a:latin typeface="Microsoft YaHei" panose="020B0503020204020204" pitchFamily="34" charset="-122"/>
                <a:ea typeface="Microsoft YaHei" panose="020B0503020204020204" pitchFamily="34" charset="-122"/>
              </a:rPr>
              <a:t>个字节</a:t>
            </a:r>
            <a:r>
              <a:rPr kumimoji="1" lang="en-US" altLang="zh-CN" sz="1200" dirty="0">
                <a:solidFill>
                  <a:srgbClr val="FF0000"/>
                </a:solidFill>
                <a:latin typeface="Microsoft YaHei" panose="020B0503020204020204" pitchFamily="34" charset="-122"/>
                <a:ea typeface="Microsoft YaHei" panose="020B0503020204020204" pitchFamily="34" charset="-122"/>
              </a:rPr>
              <a:t>,</a:t>
            </a:r>
            <a:r>
              <a:rPr kumimoji="1" lang="zh-CN" altLang="en-US" sz="1200" b="1" dirty="0">
                <a:solidFill>
                  <a:srgbClr val="FF0000"/>
                </a:solidFill>
                <a:latin typeface="Microsoft YaHei" panose="020B0503020204020204" pitchFamily="34" charset="-122"/>
                <a:ea typeface="Microsoft YaHei" panose="020B0503020204020204" pitchFamily="34" charset="-122"/>
              </a:rPr>
              <a:t>偏移量为</a:t>
            </a:r>
            <a:r>
              <a:rPr kumimoji="1" lang="en-US" altLang="zh-CN" sz="1200" b="1" dirty="0">
                <a:solidFill>
                  <a:srgbClr val="FF0000"/>
                </a:solidFill>
                <a:latin typeface="Microsoft YaHei" panose="020B0503020204020204" pitchFamily="34" charset="-122"/>
                <a:ea typeface="Microsoft YaHei" panose="020B0503020204020204" pitchFamily="34" charset="-122"/>
              </a:rPr>
              <a:t>4</a:t>
            </a:r>
          </a:p>
          <a:p>
            <a:pPr algn="l" fontAlgn="auto">
              <a:spcBef>
                <a:spcPts val="0"/>
              </a:spcBef>
              <a:spcAft>
                <a:spcPts val="0"/>
              </a:spcAft>
            </a:pPr>
            <a:endParaRPr kumimoji="1" lang="en-US" altLang="zh-CN" sz="1200" dirty="0">
              <a:solidFill>
                <a:srgbClr val="FF0000"/>
              </a:solidFill>
              <a:latin typeface="Microsoft YaHei" panose="020B0503020204020204" pitchFamily="34" charset="-122"/>
              <a:ea typeface="Microsoft YaHei" panose="020B0503020204020204" pitchFamily="34" charset="-122"/>
            </a:endParaRPr>
          </a:p>
          <a:p>
            <a:pPr fontAlgn="auto">
              <a:spcBef>
                <a:spcPts val="0"/>
              </a:spcBef>
              <a:spcAft>
                <a:spcPts val="0"/>
              </a:spcAft>
            </a:pPr>
            <a:r>
              <a:rPr kumimoji="1" lang="zh-CN" altLang="en-US" sz="1200" dirty="0">
                <a:solidFill>
                  <a:srgbClr val="FF0000"/>
                </a:solidFill>
                <a:latin typeface="Microsoft YaHei" panose="020B0503020204020204" pitchFamily="34" charset="-122"/>
                <a:ea typeface="Microsoft YaHei" panose="020B0503020204020204" pitchFamily="34" charset="-122"/>
              </a:rPr>
              <a:t>第一个元素</a:t>
            </a:r>
            <a:r>
              <a:rPr kumimoji="1" lang="en-US" altLang="zh-CN" sz="1200" dirty="0">
                <a:solidFill>
                  <a:srgbClr val="FF0000"/>
                </a:solidFill>
                <a:latin typeface="Microsoft YaHei" panose="020B0503020204020204" pitchFamily="34" charset="-122"/>
                <a:ea typeface="Microsoft YaHei" panose="020B0503020204020204" pitchFamily="34" charset="-122"/>
              </a:rPr>
              <a:t>10</a:t>
            </a:r>
            <a:r>
              <a:rPr kumimoji="1" lang="zh-CN" altLang="en-US" sz="1200" dirty="0">
                <a:solidFill>
                  <a:srgbClr val="FF0000"/>
                </a:solidFill>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通过</a:t>
            </a:r>
            <a:r>
              <a:rPr kumimoji="1" lang="en-US" altLang="zh-CN" sz="1200" dirty="0">
                <a:latin typeface="Microsoft YaHei" panose="020B0503020204020204" pitchFamily="34" charset="-122"/>
                <a:ea typeface="Microsoft YaHei" panose="020B0503020204020204" pitchFamily="34" charset="-122"/>
              </a:rPr>
              <a:t>0x11</a:t>
            </a:r>
            <a:r>
              <a:rPr kumimoji="1" lang="zh-CN" altLang="en-US" sz="1200" dirty="0">
                <a:latin typeface="Microsoft YaHei" panose="020B0503020204020204" pitchFamily="34" charset="-122"/>
                <a:ea typeface="Microsoft YaHei" panose="020B0503020204020204" pitchFamily="34" charset="-122"/>
              </a:rPr>
              <a:t>偏移</a:t>
            </a:r>
            <a:r>
              <a:rPr kumimoji="1" lang="en-US" altLang="zh-CN" sz="1200" dirty="0">
                <a:latin typeface="Microsoft YaHei" panose="020B0503020204020204" pitchFamily="34" charset="-122"/>
                <a:ea typeface="Microsoft YaHei" panose="020B0503020204020204" pitchFamily="34" charset="-122"/>
              </a:rPr>
              <a:t>4</a:t>
            </a:r>
            <a:r>
              <a:rPr kumimoji="1" lang="zh-CN" altLang="en-US" sz="1200" dirty="0">
                <a:latin typeface="Microsoft YaHei" panose="020B0503020204020204" pitchFamily="34" charset="-122"/>
                <a:ea typeface="Microsoft YaHei" panose="020B0503020204020204" pitchFamily="34" charset="-122"/>
              </a:rPr>
              <a:t>*</a:t>
            </a:r>
            <a:r>
              <a:rPr kumimoji="1" lang="en-US" altLang="zh-CN" sz="1200" dirty="0">
                <a:latin typeface="Microsoft YaHei" panose="020B0503020204020204" pitchFamily="34" charset="-122"/>
                <a:ea typeface="Microsoft YaHei" panose="020B0503020204020204" pitchFamily="34" charset="-122"/>
              </a:rPr>
              <a:t>0</a:t>
            </a:r>
            <a:r>
              <a:rPr kumimoji="1" lang="zh-CN" altLang="en-US" sz="1200" dirty="0">
                <a:latin typeface="Microsoft YaHei" panose="020B0503020204020204" pitchFamily="34" charset="-122"/>
                <a:ea typeface="Microsoft YaHei" panose="020B0503020204020204" pitchFamily="34" charset="-122"/>
              </a:rPr>
              <a:t>个字节可以找到</a:t>
            </a:r>
            <a:endParaRPr kumimoji="1" lang="en-US" altLang="zh-CN" sz="1200" dirty="0">
              <a:latin typeface="Microsoft YaHei" panose="020B0503020204020204" pitchFamily="34" charset="-122"/>
              <a:ea typeface="Microsoft YaHei" panose="020B0503020204020204" pitchFamily="34" charset="-122"/>
            </a:endParaRPr>
          </a:p>
          <a:p>
            <a:pPr fontAlgn="auto">
              <a:spcBef>
                <a:spcPts val="0"/>
              </a:spcBef>
              <a:spcAft>
                <a:spcPts val="0"/>
              </a:spcAft>
            </a:pPr>
            <a:r>
              <a:rPr kumimoji="1" lang="zh-CN" altLang="en-US" sz="1200" dirty="0">
                <a:solidFill>
                  <a:srgbClr val="FF0000"/>
                </a:solidFill>
                <a:latin typeface="Microsoft YaHei" panose="020B0503020204020204" pitchFamily="34" charset="-122"/>
                <a:ea typeface="Microsoft YaHei" panose="020B0503020204020204" pitchFamily="34" charset="-122"/>
              </a:rPr>
              <a:t>第二个元素</a:t>
            </a:r>
            <a:r>
              <a:rPr kumimoji="1" lang="en-US" altLang="zh-CN" sz="1200" dirty="0">
                <a:solidFill>
                  <a:srgbClr val="FF0000"/>
                </a:solidFill>
                <a:latin typeface="Microsoft YaHei" panose="020B0503020204020204" pitchFamily="34" charset="-122"/>
                <a:ea typeface="Microsoft YaHei" panose="020B0503020204020204" pitchFamily="34" charset="-122"/>
              </a:rPr>
              <a:t>20</a:t>
            </a:r>
            <a:r>
              <a:rPr kumimoji="1" lang="zh-CN" altLang="en-US" sz="1200" dirty="0">
                <a:solidFill>
                  <a:srgbClr val="FF0000"/>
                </a:solidFill>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通过</a:t>
            </a:r>
            <a:r>
              <a:rPr kumimoji="1" lang="en-US" altLang="zh-CN" sz="1200" dirty="0">
                <a:latin typeface="Microsoft YaHei" panose="020B0503020204020204" pitchFamily="34" charset="-122"/>
                <a:ea typeface="Microsoft YaHei" panose="020B0503020204020204" pitchFamily="34" charset="-122"/>
              </a:rPr>
              <a:t>0x11</a:t>
            </a:r>
            <a:r>
              <a:rPr kumimoji="1" lang="zh-CN" altLang="en-US" sz="1200" dirty="0">
                <a:latin typeface="Microsoft YaHei" panose="020B0503020204020204" pitchFamily="34" charset="-122"/>
                <a:ea typeface="Microsoft YaHei" panose="020B0503020204020204" pitchFamily="34" charset="-122"/>
              </a:rPr>
              <a:t>偏移</a:t>
            </a:r>
            <a:r>
              <a:rPr kumimoji="1" lang="en-US" altLang="zh-CN" sz="1200" dirty="0">
                <a:latin typeface="Microsoft YaHei" panose="020B0503020204020204" pitchFamily="34" charset="-122"/>
                <a:ea typeface="Microsoft YaHei" panose="020B0503020204020204" pitchFamily="34" charset="-122"/>
              </a:rPr>
              <a:t>4</a:t>
            </a:r>
            <a:r>
              <a:rPr kumimoji="1" lang="zh-CN" altLang="en-US" sz="1200" dirty="0">
                <a:latin typeface="Microsoft YaHei" panose="020B0503020204020204" pitchFamily="34" charset="-122"/>
                <a:ea typeface="Microsoft YaHei" panose="020B0503020204020204" pitchFamily="34" charset="-122"/>
              </a:rPr>
              <a:t>*</a:t>
            </a:r>
            <a:r>
              <a:rPr kumimoji="1" lang="en-US" altLang="zh-CN" sz="1200" dirty="0">
                <a:latin typeface="Microsoft YaHei" panose="020B0503020204020204" pitchFamily="34" charset="-122"/>
                <a:ea typeface="Microsoft YaHei" panose="020B0503020204020204" pitchFamily="34" charset="-122"/>
              </a:rPr>
              <a:t>1</a:t>
            </a:r>
            <a:r>
              <a:rPr kumimoji="1" lang="zh-CN" altLang="en-US" sz="1200" dirty="0">
                <a:latin typeface="Microsoft YaHei" panose="020B0503020204020204" pitchFamily="34" charset="-122"/>
                <a:ea typeface="Microsoft YaHei" panose="020B0503020204020204" pitchFamily="34" charset="-122"/>
              </a:rPr>
              <a:t>个字节可以找到</a:t>
            </a:r>
          </a:p>
          <a:p>
            <a:pPr fontAlgn="auto">
              <a:spcBef>
                <a:spcPts val="0"/>
              </a:spcBef>
              <a:spcAft>
                <a:spcPts val="0"/>
              </a:spcAft>
            </a:pPr>
            <a:r>
              <a:rPr kumimoji="1" lang="zh-CN" altLang="en-US" sz="1200" dirty="0">
                <a:solidFill>
                  <a:srgbClr val="FF0000"/>
                </a:solidFill>
                <a:latin typeface="Microsoft YaHei" panose="020B0503020204020204" pitchFamily="34" charset="-122"/>
                <a:ea typeface="Microsoft YaHei" panose="020B0503020204020204" pitchFamily="34" charset="-122"/>
              </a:rPr>
              <a:t>第三个元素</a:t>
            </a:r>
            <a:r>
              <a:rPr kumimoji="1" lang="en-US" altLang="zh-CN" sz="1200" dirty="0">
                <a:solidFill>
                  <a:srgbClr val="FF0000"/>
                </a:solidFill>
                <a:latin typeface="Microsoft YaHei" panose="020B0503020204020204" pitchFamily="34" charset="-122"/>
                <a:ea typeface="Microsoft YaHei" panose="020B0503020204020204" pitchFamily="34" charset="-122"/>
              </a:rPr>
              <a:t>30</a:t>
            </a:r>
            <a:r>
              <a:rPr kumimoji="1" lang="zh-CN" altLang="en-US" sz="1200" dirty="0">
                <a:solidFill>
                  <a:srgbClr val="FF0000"/>
                </a:solidFill>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通过</a:t>
            </a:r>
            <a:r>
              <a:rPr kumimoji="1" lang="en-US" altLang="zh-CN" sz="1200" dirty="0">
                <a:latin typeface="Microsoft YaHei" panose="020B0503020204020204" pitchFamily="34" charset="-122"/>
                <a:ea typeface="Microsoft YaHei" panose="020B0503020204020204" pitchFamily="34" charset="-122"/>
              </a:rPr>
              <a:t>0x11</a:t>
            </a:r>
            <a:r>
              <a:rPr kumimoji="1" lang="zh-CN" altLang="en-US" sz="1200" dirty="0">
                <a:latin typeface="Microsoft YaHei" panose="020B0503020204020204" pitchFamily="34" charset="-122"/>
                <a:ea typeface="Microsoft YaHei" panose="020B0503020204020204" pitchFamily="34" charset="-122"/>
              </a:rPr>
              <a:t>偏移</a:t>
            </a:r>
            <a:r>
              <a:rPr kumimoji="1" lang="en-US" altLang="zh-CN" sz="1200" dirty="0">
                <a:latin typeface="Microsoft YaHei" panose="020B0503020204020204" pitchFamily="34" charset="-122"/>
                <a:ea typeface="Microsoft YaHei" panose="020B0503020204020204" pitchFamily="34" charset="-122"/>
              </a:rPr>
              <a:t>4</a:t>
            </a:r>
            <a:r>
              <a:rPr kumimoji="1" lang="zh-CN" altLang="en-US" sz="1200" dirty="0">
                <a:latin typeface="Microsoft YaHei" panose="020B0503020204020204" pitchFamily="34" charset="-122"/>
                <a:ea typeface="Microsoft YaHei" panose="020B0503020204020204" pitchFamily="34" charset="-122"/>
              </a:rPr>
              <a:t>*</a:t>
            </a:r>
            <a:r>
              <a:rPr kumimoji="1" lang="en-US" altLang="zh-CN" sz="1200" dirty="0">
                <a:latin typeface="Microsoft YaHei" panose="020B0503020204020204" pitchFamily="34" charset="-122"/>
                <a:ea typeface="Microsoft YaHei" panose="020B0503020204020204" pitchFamily="34" charset="-122"/>
              </a:rPr>
              <a:t>2</a:t>
            </a:r>
            <a:r>
              <a:rPr kumimoji="1" lang="zh-CN" altLang="en-US" sz="1200" dirty="0">
                <a:latin typeface="Microsoft YaHei" panose="020B0503020204020204" pitchFamily="34" charset="-122"/>
                <a:ea typeface="Microsoft YaHei" panose="020B0503020204020204" pitchFamily="34" charset="-122"/>
              </a:rPr>
              <a:t>个字节可以找到</a:t>
            </a:r>
            <a:endParaRPr kumimoji="1" lang="en-US" altLang="zh-CN" sz="1200" dirty="0">
              <a:latin typeface="Microsoft YaHei" panose="020B0503020204020204" pitchFamily="34" charset="-122"/>
              <a:ea typeface="Microsoft YaHei" panose="020B0503020204020204" pitchFamily="34" charset="-122"/>
            </a:endParaRPr>
          </a:p>
          <a:p>
            <a:pPr fontAlgn="auto">
              <a:spcBef>
                <a:spcPts val="0"/>
              </a:spcBef>
              <a:spcAft>
                <a:spcPts val="0"/>
              </a:spcAft>
            </a:pPr>
            <a:endParaRPr kumimoji="1" lang="en-US" altLang="zh-CN" sz="1200" dirty="0">
              <a:latin typeface="Microsoft YaHei" panose="020B0503020204020204" pitchFamily="34" charset="-122"/>
              <a:ea typeface="Microsoft YaHei" panose="020B0503020204020204" pitchFamily="34" charset="-122"/>
            </a:endParaRPr>
          </a:p>
          <a:p>
            <a:pPr fontAlgn="auto">
              <a:spcBef>
                <a:spcPts val="0"/>
              </a:spcBef>
              <a:spcAft>
                <a:spcPts val="0"/>
              </a:spcAft>
            </a:pPr>
            <a:r>
              <a:rPr kumimoji="1" lang="zh-CN" altLang="en-US" sz="1200" dirty="0">
                <a:latin typeface="Microsoft YaHei" panose="020B0503020204020204" pitchFamily="34" charset="-122"/>
                <a:ea typeface="Microsoft YaHei" panose="020B0503020204020204" pitchFamily="34" charset="-122"/>
              </a:rPr>
              <a:t>查找数据的公示 </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0x11</a:t>
            </a:r>
            <a:r>
              <a:rPr kumimoji="1" lang="zh-CN" altLang="en-US" sz="1200" dirty="0">
                <a:latin typeface="Microsoft YaHei" panose="020B0503020204020204" pitchFamily="34" charset="-122"/>
                <a:ea typeface="Microsoft YaHei" panose="020B0503020204020204" pitchFamily="34" charset="-122"/>
              </a:rPr>
              <a:t> 偏移 </a:t>
            </a:r>
            <a:r>
              <a:rPr kumimoji="1" lang="en-US" altLang="zh-CN" sz="1200" b="1" dirty="0">
                <a:solidFill>
                  <a:srgbClr val="FF0000"/>
                </a:solidFill>
                <a:latin typeface="Microsoft YaHei" panose="020B0503020204020204" pitchFamily="34" charset="-122"/>
                <a:ea typeface="Microsoft YaHei" panose="020B0503020204020204" pitchFamily="34" charset="-122"/>
              </a:rPr>
              <a:t>4</a:t>
            </a:r>
            <a:r>
              <a:rPr kumimoji="1" lang="zh-CN" altLang="en-US" sz="1200" b="1" dirty="0">
                <a:solidFill>
                  <a:srgbClr val="FF0000"/>
                </a:solidFill>
                <a:latin typeface="Microsoft YaHei" panose="020B0503020204020204" pitchFamily="34" charset="-122"/>
                <a:ea typeface="Microsoft YaHei" panose="020B0503020204020204" pitchFamily="34" charset="-122"/>
              </a:rPr>
              <a:t> * </a:t>
            </a:r>
            <a:r>
              <a:rPr kumimoji="1" lang="en-US" altLang="zh-CN" sz="1200" b="1" dirty="0">
                <a:solidFill>
                  <a:srgbClr val="FF0000"/>
                </a:solidFill>
                <a:latin typeface="Microsoft YaHei" panose="020B0503020204020204" pitchFamily="34" charset="-122"/>
                <a:ea typeface="Microsoft YaHei" panose="020B0503020204020204" pitchFamily="34" charset="-122"/>
              </a:rPr>
              <a:t>(n-1)</a:t>
            </a:r>
            <a:r>
              <a:rPr kumimoji="1" lang="zh-CN" altLang="en-US" sz="1200" b="1" dirty="0">
                <a:solidFill>
                  <a:srgbClr val="FF0000"/>
                </a:solidFill>
                <a:latin typeface="Microsoft YaHei" panose="020B0503020204020204" pitchFamily="34" charset="-122"/>
                <a:ea typeface="Microsoft YaHei" panose="020B0503020204020204" pitchFamily="34" charset="-122"/>
              </a:rPr>
              <a:t> </a:t>
            </a:r>
            <a:r>
              <a:rPr kumimoji="1" lang="zh-CN" altLang="en-US" sz="1200" dirty="0">
                <a:latin typeface="Microsoft YaHei" panose="020B0503020204020204" pitchFamily="34" charset="-122"/>
                <a:ea typeface="Microsoft YaHei" panose="020B0503020204020204" pitchFamily="34" charset="-122"/>
              </a:rPr>
              <a:t>个字节 </a:t>
            </a:r>
          </a:p>
          <a:p>
            <a:pPr fontAlgn="auto">
              <a:spcBef>
                <a:spcPts val="0"/>
              </a:spcBef>
              <a:spcAft>
                <a:spcPts val="0"/>
              </a:spcAft>
            </a:pPr>
            <a:endParaRPr kumimoji="1" lang="zh-CN" altLang="en-US"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7613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animBg="1"/>
      <p:bldP spid="29"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7" grpId="0"/>
      <p:bldP spid="43" grpId="0"/>
      <p:bldP spid="44" grpId="0"/>
      <p:bldP spid="3" grpId="0"/>
      <p:bldP spid="64" grpId="0"/>
      <p:bldP spid="69" grpId="0"/>
      <p:bldP spid="74" grpId="0"/>
      <p:bldP spid="79"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latin typeface="微软雅黑" charset="-122"/>
                <a:ea typeface="微软雅黑" charset="-122"/>
              </a:rPr>
              <a:t>4.</a:t>
            </a:r>
            <a:r>
              <a:rPr lang="zh-CN" altLang="en-US" sz="2400" b="1" dirty="0">
                <a:latin typeface="微软雅黑" charset="-122"/>
                <a:ea typeface="微软雅黑" charset="-122"/>
              </a:rPr>
              <a:t> 顺序表存储方式</a:t>
            </a:r>
            <a:endParaRPr lang="en-US" altLang="zh-CN" sz="2400" b="1" dirty="0">
              <a:latin typeface="微软雅黑" charset="-122"/>
              <a:ea typeface="微软雅黑" charset="-122"/>
            </a:endParaRPr>
          </a:p>
        </p:txBody>
      </p:sp>
      <p:sp>
        <p:nvSpPr>
          <p:cNvPr id="2" name="文本框 1">
            <a:extLst>
              <a:ext uri="{FF2B5EF4-FFF2-40B4-BE49-F238E27FC236}">
                <a16:creationId xmlns:a16="http://schemas.microsoft.com/office/drawing/2014/main" id="{22AE01BF-2E67-584F-AE9C-9EC9EFF323A8}"/>
              </a:ext>
            </a:extLst>
          </p:cNvPr>
          <p:cNvSpPr txBox="1"/>
          <p:nvPr/>
        </p:nvSpPr>
        <p:spPr>
          <a:xfrm>
            <a:off x="971600" y="862336"/>
            <a:ext cx="1271502" cy="646331"/>
          </a:xfrm>
          <a:prstGeom prst="rect">
            <a:avLst/>
          </a:prstGeom>
          <a:noFill/>
        </p:spPr>
        <p:txBody>
          <a:bodyPr wrap="none" rtlCol="0">
            <a:spAutoFit/>
          </a:bodyPr>
          <a:lstStyle/>
          <a:p>
            <a:pPr fontAlgn="auto">
              <a:spcBef>
                <a:spcPts val="0"/>
              </a:spcBef>
              <a:spcAft>
                <a:spcPts val="0"/>
              </a:spcAft>
            </a:pPr>
            <a:r>
              <a:rPr kumimoji="1" lang="en-US" altLang="zh-CN" dirty="0">
                <a:latin typeface="Microsoft YaHei" panose="020B0503020204020204" pitchFamily="34" charset="-122"/>
                <a:ea typeface="Microsoft YaHei" panose="020B0503020204020204" pitchFamily="34" charset="-122"/>
              </a:rPr>
              <a:t>4.3 </a:t>
            </a:r>
            <a:r>
              <a:rPr kumimoji="1" lang="zh-CN" altLang="en-US" dirty="0">
                <a:latin typeface="微软雅黑" charset="-122"/>
                <a:ea typeface="微软雅黑" charset="-122"/>
              </a:rPr>
              <a:t>顺序表</a:t>
            </a:r>
            <a:endParaRPr lang="en-US" altLang="zh-CN" dirty="0">
              <a:latin typeface="微软雅黑" charset="-122"/>
              <a:ea typeface="微软雅黑" charset="-122"/>
            </a:endParaRPr>
          </a:p>
          <a:p>
            <a:pPr fontAlgn="auto">
              <a:spcBef>
                <a:spcPts val="0"/>
              </a:spcBef>
              <a:spcAft>
                <a:spcPts val="0"/>
              </a:spcAft>
            </a:pPr>
            <a:endParaRPr kumimoji="1" lang="zh-CN" altLang="en-US" dirty="0">
              <a:latin typeface="Microsoft YaHei" panose="020B0503020204020204" pitchFamily="34" charset="-122"/>
              <a:ea typeface="Microsoft YaHei" panose="020B0503020204020204" pitchFamily="34" charset="-122"/>
            </a:endParaRPr>
          </a:p>
        </p:txBody>
      </p:sp>
      <p:sp>
        <p:nvSpPr>
          <p:cNvPr id="29" name="文本框 28">
            <a:extLst>
              <a:ext uri="{FF2B5EF4-FFF2-40B4-BE49-F238E27FC236}">
                <a16:creationId xmlns:a16="http://schemas.microsoft.com/office/drawing/2014/main" id="{6CB1EF0C-CEDA-9049-A103-AA0196B7E7F2}"/>
              </a:ext>
            </a:extLst>
          </p:cNvPr>
          <p:cNvSpPr txBox="1"/>
          <p:nvPr/>
        </p:nvSpPr>
        <p:spPr>
          <a:xfrm>
            <a:off x="936104" y="1433557"/>
            <a:ext cx="2229841" cy="276999"/>
          </a:xfrm>
          <a:prstGeom prst="rect">
            <a:avLst/>
          </a:prstGeom>
          <a:noFill/>
        </p:spPr>
        <p:txBody>
          <a:bodyPr wrap="none" rtlCol="0">
            <a:spAutoFit/>
          </a:bodyPr>
          <a:lstStyle/>
          <a:p>
            <a:pPr algn="l" fontAlgn="auto">
              <a:spcBef>
                <a:spcPts val="0"/>
              </a:spcBef>
              <a:spcAft>
                <a:spcPts val="0"/>
              </a:spcAft>
            </a:pPr>
            <a:r>
              <a:rPr kumimoji="1" lang="en-US" altLang="zh-CN" sz="1200" dirty="0" err="1">
                <a:solidFill>
                  <a:srgbClr val="FF0000"/>
                </a:solidFill>
                <a:latin typeface="Microsoft YaHei" panose="020B0503020204020204" pitchFamily="34" charset="-122"/>
                <a:ea typeface="Microsoft YaHei" panose="020B0503020204020204" pitchFamily="34" charset="-122"/>
              </a:rPr>
              <a:t>num</a:t>
            </a:r>
            <a:r>
              <a:rPr kumimoji="1" lang="zh-CN" altLang="en-US" sz="1200" dirty="0">
                <a:solidFill>
                  <a:srgbClr val="FF0000"/>
                </a:solidFill>
                <a:latin typeface="Microsoft YaHei" panose="020B0503020204020204" pitchFamily="34" charset="-122"/>
                <a:ea typeface="Microsoft YaHei" panose="020B0503020204020204" pitchFamily="34" charset="-122"/>
              </a:rPr>
              <a:t> </a:t>
            </a:r>
            <a:r>
              <a:rPr kumimoji="1" lang="en-US" altLang="zh-CN" sz="1200" dirty="0">
                <a:solidFill>
                  <a:srgbClr val="FF0000"/>
                </a:solidFill>
                <a:latin typeface="Microsoft YaHei" panose="020B0503020204020204" pitchFamily="34" charset="-122"/>
                <a:ea typeface="Microsoft YaHei" panose="020B0503020204020204" pitchFamily="34" charset="-122"/>
              </a:rPr>
              <a:t>=</a:t>
            </a:r>
            <a:r>
              <a:rPr kumimoji="1" lang="zh-CN" altLang="en-US" sz="1200" dirty="0">
                <a:solidFill>
                  <a:srgbClr val="FF0000"/>
                </a:solidFill>
                <a:latin typeface="Microsoft YaHei" panose="020B0503020204020204" pitchFamily="34" charset="-122"/>
                <a:ea typeface="Microsoft YaHei" panose="020B0503020204020204" pitchFamily="34" charset="-122"/>
              </a:rPr>
              <a:t> </a:t>
            </a:r>
            <a:r>
              <a:rPr kumimoji="1" lang="en-US" altLang="zh-CN" sz="1200" dirty="0">
                <a:solidFill>
                  <a:srgbClr val="FF0000"/>
                </a:solidFill>
                <a:latin typeface="Microsoft YaHei" panose="020B0503020204020204" pitchFamily="34" charset="-122"/>
                <a:ea typeface="Microsoft YaHei" panose="020B0503020204020204" pitchFamily="34" charset="-122"/>
              </a:rPr>
              <a:t>[</a:t>
            </a:r>
            <a:r>
              <a:rPr kumimoji="1" lang="zh-CN" altLang="en-US" sz="1200" dirty="0">
                <a:solidFill>
                  <a:srgbClr val="FF0000"/>
                </a:solidFill>
                <a:latin typeface="Microsoft YaHei" panose="020B0503020204020204" pitchFamily="34" charset="-122"/>
                <a:ea typeface="Microsoft YaHei" panose="020B0503020204020204" pitchFamily="34" charset="-122"/>
              </a:rPr>
              <a:t> </a:t>
            </a:r>
            <a:r>
              <a:rPr kumimoji="1" lang="en-US" altLang="zh-CN" sz="1200" dirty="0">
                <a:solidFill>
                  <a:srgbClr val="FF0000"/>
                </a:solidFill>
                <a:latin typeface="Microsoft YaHei" panose="020B0503020204020204" pitchFamily="34" charset="-122"/>
                <a:ea typeface="Microsoft YaHei" panose="020B0503020204020204" pitchFamily="34" charset="-122"/>
              </a:rPr>
              <a:t>10</a:t>
            </a:r>
            <a:r>
              <a:rPr kumimoji="1" lang="zh-CN" altLang="en-US" sz="1200" dirty="0">
                <a:solidFill>
                  <a:srgbClr val="FF0000"/>
                </a:solidFill>
                <a:latin typeface="Microsoft YaHei" panose="020B0503020204020204" pitchFamily="34" charset="-122"/>
                <a:ea typeface="Microsoft YaHei" panose="020B0503020204020204" pitchFamily="34" charset="-122"/>
              </a:rPr>
              <a:t> </a:t>
            </a:r>
            <a:r>
              <a:rPr kumimoji="1" lang="en-US" altLang="zh-CN" sz="1200" dirty="0">
                <a:solidFill>
                  <a:srgbClr val="FF0000"/>
                </a:solidFill>
                <a:latin typeface="Microsoft YaHei" panose="020B0503020204020204" pitchFamily="34" charset="-122"/>
                <a:ea typeface="Microsoft YaHei" panose="020B0503020204020204" pitchFamily="34" charset="-122"/>
              </a:rPr>
              <a:t>,</a:t>
            </a:r>
            <a:r>
              <a:rPr kumimoji="1" lang="zh-CN" altLang="en-US" sz="1200" dirty="0">
                <a:solidFill>
                  <a:srgbClr val="FF0000"/>
                </a:solidFill>
                <a:latin typeface="Microsoft YaHei" panose="020B0503020204020204" pitchFamily="34" charset="-122"/>
                <a:ea typeface="Microsoft YaHei" panose="020B0503020204020204" pitchFamily="34" charset="-122"/>
              </a:rPr>
              <a:t> </a:t>
            </a:r>
            <a:r>
              <a:rPr kumimoji="1" lang="en-US" altLang="zh-CN" sz="1200" dirty="0">
                <a:solidFill>
                  <a:srgbClr val="FF0000"/>
                </a:solidFill>
                <a:latin typeface="Microsoft YaHei" panose="020B0503020204020204" pitchFamily="34" charset="-122"/>
                <a:ea typeface="Microsoft YaHei" panose="020B0503020204020204" pitchFamily="34" charset="-122"/>
              </a:rPr>
              <a:t>“A”,</a:t>
            </a:r>
            <a:r>
              <a:rPr kumimoji="1" lang="zh-CN" altLang="en-US" sz="1200" dirty="0">
                <a:solidFill>
                  <a:srgbClr val="FF0000"/>
                </a:solidFill>
                <a:latin typeface="Microsoft YaHei" panose="020B0503020204020204" pitchFamily="34" charset="-122"/>
                <a:ea typeface="Microsoft YaHei" panose="020B0503020204020204" pitchFamily="34" charset="-122"/>
              </a:rPr>
              <a:t> </a:t>
            </a:r>
            <a:r>
              <a:rPr kumimoji="1" lang="en-US" altLang="zh-CN" sz="1200" dirty="0">
                <a:solidFill>
                  <a:srgbClr val="FF0000"/>
                </a:solidFill>
                <a:latin typeface="Microsoft YaHei" panose="020B0503020204020204" pitchFamily="34" charset="-122"/>
                <a:ea typeface="Microsoft YaHei" panose="020B0503020204020204" pitchFamily="34" charset="-122"/>
              </a:rPr>
              <a:t>“ABC”]</a:t>
            </a:r>
          </a:p>
        </p:txBody>
      </p:sp>
      <p:sp>
        <p:nvSpPr>
          <p:cNvPr id="35" name="矩形 34">
            <a:extLst>
              <a:ext uri="{FF2B5EF4-FFF2-40B4-BE49-F238E27FC236}">
                <a16:creationId xmlns:a16="http://schemas.microsoft.com/office/drawing/2014/main" id="{8065BA98-3616-8C4E-B866-12039E1186F6}"/>
              </a:ext>
            </a:extLst>
          </p:cNvPr>
          <p:cNvSpPr/>
          <p:nvPr/>
        </p:nvSpPr>
        <p:spPr>
          <a:xfrm>
            <a:off x="1964391" y="2142998"/>
            <a:ext cx="1202041" cy="22125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矩形 35">
            <a:extLst>
              <a:ext uri="{FF2B5EF4-FFF2-40B4-BE49-F238E27FC236}">
                <a16:creationId xmlns:a16="http://schemas.microsoft.com/office/drawing/2014/main" id="{72E98585-EABE-0D40-B306-10917030B0AA}"/>
              </a:ext>
            </a:extLst>
          </p:cNvPr>
          <p:cNvSpPr/>
          <p:nvPr/>
        </p:nvSpPr>
        <p:spPr>
          <a:xfrm>
            <a:off x="1963904" y="2361293"/>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15BD8112-6E09-8346-BFF1-D36D3CD9498E}"/>
              </a:ext>
            </a:extLst>
          </p:cNvPr>
          <p:cNvSpPr txBox="1"/>
          <p:nvPr/>
        </p:nvSpPr>
        <p:spPr>
          <a:xfrm>
            <a:off x="2347743" y="2293509"/>
            <a:ext cx="425116" cy="338554"/>
          </a:xfrm>
          <a:prstGeom prst="rect">
            <a:avLst/>
          </a:prstGeom>
          <a:noFill/>
        </p:spPr>
        <p:txBody>
          <a:bodyPr wrap="none" rtlCol="0">
            <a:spAutoFit/>
          </a:bodyPr>
          <a:lstStyle/>
          <a:p>
            <a:pPr algn="l" fontAlgn="auto">
              <a:spcBef>
                <a:spcPts val="0"/>
              </a:spcBef>
              <a:spcAft>
                <a:spcPts val="0"/>
              </a:spcAft>
            </a:pPr>
            <a:r>
              <a:rPr kumimoji="1" lang="en-US" altLang="zh-CN" sz="1600" dirty="0">
                <a:solidFill>
                  <a:schemeClr val="bg1"/>
                </a:solidFill>
                <a:latin typeface="Microsoft YaHei" panose="020B0503020204020204" pitchFamily="34" charset="-122"/>
                <a:ea typeface="Microsoft YaHei" panose="020B0503020204020204" pitchFamily="34" charset="-122"/>
              </a:rPr>
              <a:t>10</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47956620-97FA-F64B-932E-822E12DE49C6}"/>
              </a:ext>
            </a:extLst>
          </p:cNvPr>
          <p:cNvSpPr txBox="1"/>
          <p:nvPr/>
        </p:nvSpPr>
        <p:spPr>
          <a:xfrm>
            <a:off x="1849931" y="1861901"/>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Microsoft YaHei" panose="020B0503020204020204" pitchFamily="34" charset="-122"/>
                <a:ea typeface="Microsoft YaHei" panose="020B0503020204020204" pitchFamily="34" charset="-122"/>
              </a:rPr>
              <a:t>0x11</a:t>
            </a:r>
            <a:endParaRPr kumimoji="1" lang="zh-CN" altLang="en-US" sz="1200" dirty="0">
              <a:latin typeface="Microsoft YaHei" panose="020B0503020204020204" pitchFamily="34" charset="-122"/>
              <a:ea typeface="Microsoft YaHei" panose="020B0503020204020204" pitchFamily="34" charset="-122"/>
            </a:endParaRPr>
          </a:p>
        </p:txBody>
      </p:sp>
      <p:sp>
        <p:nvSpPr>
          <p:cNvPr id="64" name="文本框 63">
            <a:extLst>
              <a:ext uri="{FF2B5EF4-FFF2-40B4-BE49-F238E27FC236}">
                <a16:creationId xmlns:a16="http://schemas.microsoft.com/office/drawing/2014/main" id="{655AFBE1-E57B-7741-BBD4-F1018EE9DBDB}"/>
              </a:ext>
            </a:extLst>
          </p:cNvPr>
          <p:cNvSpPr txBox="1"/>
          <p:nvPr/>
        </p:nvSpPr>
        <p:spPr>
          <a:xfrm>
            <a:off x="1453828" y="2818596"/>
            <a:ext cx="510076"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Microsoft YaHei" panose="020B0503020204020204" pitchFamily="34" charset="-122"/>
                <a:ea typeface="Microsoft YaHei" panose="020B0503020204020204" pitchFamily="34" charset="-122"/>
              </a:rPr>
              <a:t>第二</a:t>
            </a:r>
          </a:p>
        </p:txBody>
      </p:sp>
      <p:sp>
        <p:nvSpPr>
          <p:cNvPr id="69" name="文本框 68">
            <a:extLst>
              <a:ext uri="{FF2B5EF4-FFF2-40B4-BE49-F238E27FC236}">
                <a16:creationId xmlns:a16="http://schemas.microsoft.com/office/drawing/2014/main" id="{F2877A8B-CC14-9741-89E5-E585724747CA}"/>
              </a:ext>
            </a:extLst>
          </p:cNvPr>
          <p:cNvSpPr txBox="1"/>
          <p:nvPr/>
        </p:nvSpPr>
        <p:spPr>
          <a:xfrm>
            <a:off x="1456738" y="3048913"/>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Microsoft YaHei" panose="020B0503020204020204" pitchFamily="34" charset="-122"/>
                <a:ea typeface="Microsoft YaHei" panose="020B0503020204020204" pitchFamily="34" charset="-122"/>
              </a:rPr>
              <a:t>第三</a:t>
            </a:r>
          </a:p>
        </p:txBody>
      </p:sp>
      <p:sp>
        <p:nvSpPr>
          <p:cNvPr id="74" name="文本框 73">
            <a:extLst>
              <a:ext uri="{FF2B5EF4-FFF2-40B4-BE49-F238E27FC236}">
                <a16:creationId xmlns:a16="http://schemas.microsoft.com/office/drawing/2014/main" id="{C1AD50C2-106F-8D49-8C33-7C8FB3BC7EB6}"/>
              </a:ext>
            </a:extLst>
          </p:cNvPr>
          <p:cNvSpPr txBox="1"/>
          <p:nvPr/>
        </p:nvSpPr>
        <p:spPr>
          <a:xfrm>
            <a:off x="1456738" y="2070669"/>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Microsoft YaHei" panose="020B0503020204020204" pitchFamily="34" charset="-122"/>
                <a:ea typeface="Microsoft YaHei" panose="020B0503020204020204" pitchFamily="34" charset="-122"/>
              </a:rPr>
              <a:t>第一</a:t>
            </a:r>
          </a:p>
        </p:txBody>
      </p:sp>
      <p:sp>
        <p:nvSpPr>
          <p:cNvPr id="79" name="文本框 78">
            <a:extLst>
              <a:ext uri="{FF2B5EF4-FFF2-40B4-BE49-F238E27FC236}">
                <a16:creationId xmlns:a16="http://schemas.microsoft.com/office/drawing/2014/main" id="{8F94BBB3-49FC-4841-BC78-9C57C0F0B8C8}"/>
              </a:ext>
            </a:extLst>
          </p:cNvPr>
          <p:cNvSpPr txBox="1"/>
          <p:nvPr/>
        </p:nvSpPr>
        <p:spPr>
          <a:xfrm>
            <a:off x="926191" y="1310315"/>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Microsoft YaHei" panose="020B0503020204020204" pitchFamily="34" charset="-122"/>
                <a:ea typeface="Microsoft YaHei" panose="020B0503020204020204" pitchFamily="34" charset="-122"/>
              </a:rPr>
              <a:t>0x11</a:t>
            </a:r>
            <a:endParaRPr kumimoji="1" lang="zh-CN" altLang="en-US" sz="12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788F29C2-DF3C-FA4C-A06C-19F7DD17A836}"/>
              </a:ext>
            </a:extLst>
          </p:cNvPr>
          <p:cNvSpPr txBox="1"/>
          <p:nvPr/>
        </p:nvSpPr>
        <p:spPr>
          <a:xfrm>
            <a:off x="935891" y="3975715"/>
            <a:ext cx="5056192" cy="830997"/>
          </a:xfrm>
          <a:prstGeom prst="rect">
            <a:avLst/>
          </a:prstGeom>
          <a:noFill/>
        </p:spPr>
        <p:txBody>
          <a:bodyPr wrap="none" rtlCol="0">
            <a:spAutoFit/>
          </a:bodyPr>
          <a:lstStyle/>
          <a:p>
            <a:pPr algn="l" fontAlgn="auto">
              <a:spcBef>
                <a:spcPts val="0"/>
              </a:spcBef>
              <a:spcAft>
                <a:spcPts val="0"/>
              </a:spcAft>
            </a:pPr>
            <a:r>
              <a:rPr kumimoji="1" lang="en-US" altLang="zh-CN" sz="1200" dirty="0" err="1">
                <a:solidFill>
                  <a:srgbClr val="FF0000"/>
                </a:solidFill>
                <a:latin typeface="Microsoft YaHei" panose="020B0503020204020204" pitchFamily="34" charset="-122"/>
                <a:ea typeface="Microsoft YaHei" panose="020B0503020204020204" pitchFamily="34" charset="-122"/>
              </a:rPr>
              <a:t>num</a:t>
            </a:r>
            <a:r>
              <a:rPr kumimoji="1" lang="zh-CN" altLang="en-US" sz="1200" dirty="0">
                <a:latin typeface="Microsoft YaHei" panose="020B0503020204020204" pitchFamily="34" charset="-122"/>
                <a:ea typeface="Microsoft YaHei" panose="020B0503020204020204" pitchFamily="34" charset="-122"/>
              </a:rPr>
              <a:t>会记录列表的</a:t>
            </a:r>
            <a:r>
              <a:rPr kumimoji="1" lang="zh-CN" altLang="en-US" sz="1200" b="1" dirty="0">
                <a:solidFill>
                  <a:srgbClr val="FF0000"/>
                </a:solidFill>
                <a:latin typeface="Microsoft YaHei" panose="020B0503020204020204" pitchFamily="34" charset="-122"/>
                <a:ea typeface="Microsoft YaHei" panose="020B0503020204020204" pitchFamily="34" charset="-122"/>
              </a:rPr>
              <a:t>首元素</a:t>
            </a:r>
            <a:r>
              <a:rPr kumimoji="1" lang="zh-CN" altLang="en-US" sz="1200" dirty="0">
                <a:latin typeface="Microsoft YaHei" panose="020B0503020204020204" pitchFamily="34" charset="-122"/>
                <a:ea typeface="Microsoft YaHei" panose="020B0503020204020204" pitchFamily="34" charset="-122"/>
              </a:rPr>
              <a:t>地址</a:t>
            </a:r>
            <a:r>
              <a:rPr kumimoji="1" lang="en-US" altLang="zh-CN" sz="1200" dirty="0">
                <a:latin typeface="Microsoft YaHei" panose="020B0503020204020204" pitchFamily="34" charset="-122"/>
                <a:ea typeface="Microsoft YaHei" panose="020B0503020204020204" pitchFamily="34" charset="-122"/>
              </a:rPr>
              <a:t>0x11</a:t>
            </a:r>
          </a:p>
          <a:p>
            <a:pPr algn="l" fontAlgn="auto">
              <a:spcBef>
                <a:spcPts val="0"/>
              </a:spcBef>
              <a:spcAft>
                <a:spcPts val="0"/>
              </a:spcAft>
            </a:pPr>
            <a:r>
              <a:rPr kumimoji="1" lang="zh-CN" altLang="en-US" sz="1200" dirty="0">
                <a:latin typeface="Microsoft YaHei" panose="020B0503020204020204" pitchFamily="34" charset="-122"/>
                <a:ea typeface="Microsoft YaHei" panose="020B0503020204020204" pitchFamily="34" charset="-122"/>
              </a:rPr>
              <a:t>由于列表中数据</a:t>
            </a:r>
            <a:r>
              <a:rPr kumimoji="1" lang="zh-CN" altLang="en-US" sz="1200" b="1" dirty="0">
                <a:solidFill>
                  <a:srgbClr val="FF0000"/>
                </a:solidFill>
                <a:latin typeface="Microsoft YaHei" panose="020B0503020204020204" pitchFamily="34" charset="-122"/>
                <a:ea typeface="Microsoft YaHei" panose="020B0503020204020204" pitchFamily="34" charset="-122"/>
              </a:rPr>
              <a:t>大小不固定 </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偏移量也不确定 </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无法通过偏移的方式查找</a:t>
            </a:r>
            <a:endParaRPr kumimoji="1" lang="en-US" altLang="zh-CN" sz="1200" dirty="0">
              <a:solidFill>
                <a:srgbClr val="FF0000"/>
              </a:solidFill>
              <a:latin typeface="Microsoft YaHei" panose="020B0503020204020204" pitchFamily="34" charset="-122"/>
              <a:ea typeface="Microsoft YaHei" panose="020B0503020204020204" pitchFamily="34" charset="-122"/>
            </a:endParaRPr>
          </a:p>
          <a:p>
            <a:pPr algn="l" fontAlgn="auto">
              <a:spcBef>
                <a:spcPts val="0"/>
              </a:spcBef>
              <a:spcAft>
                <a:spcPts val="0"/>
              </a:spcAft>
            </a:pPr>
            <a:endParaRPr kumimoji="1" lang="en-US" altLang="zh-CN" sz="1200" dirty="0">
              <a:solidFill>
                <a:srgbClr val="FF0000"/>
              </a:solidFill>
              <a:latin typeface="Microsoft YaHei" panose="020B0503020204020204" pitchFamily="34" charset="-122"/>
              <a:ea typeface="Microsoft YaHei" panose="020B0503020204020204" pitchFamily="34" charset="-122"/>
            </a:endParaRPr>
          </a:p>
          <a:p>
            <a:pPr fontAlgn="auto">
              <a:spcBef>
                <a:spcPts val="0"/>
              </a:spcBef>
              <a:spcAft>
                <a:spcPts val="0"/>
              </a:spcAft>
            </a:pPr>
            <a:endParaRPr kumimoji="1" lang="zh-CN" altLang="en-US" sz="1200" dirty="0">
              <a:latin typeface="Microsoft YaHei" panose="020B0503020204020204" pitchFamily="34" charset="-122"/>
              <a:ea typeface="Microsoft YaHei" panose="020B0503020204020204" pitchFamily="34" charset="-122"/>
            </a:endParaRPr>
          </a:p>
        </p:txBody>
      </p:sp>
      <p:sp>
        <p:nvSpPr>
          <p:cNvPr id="30" name="矩形 29">
            <a:extLst>
              <a:ext uri="{FF2B5EF4-FFF2-40B4-BE49-F238E27FC236}">
                <a16:creationId xmlns:a16="http://schemas.microsoft.com/office/drawing/2014/main" id="{F79A71BA-EFF8-6D41-8E0A-873E82F87E10}"/>
              </a:ext>
            </a:extLst>
          </p:cNvPr>
          <p:cNvSpPr/>
          <p:nvPr/>
        </p:nvSpPr>
        <p:spPr>
          <a:xfrm>
            <a:off x="1963904" y="2537981"/>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5DD95ECC-B50D-6A4B-9745-076E248CA8E2}"/>
              </a:ext>
            </a:extLst>
          </p:cNvPr>
          <p:cNvSpPr/>
          <p:nvPr/>
        </p:nvSpPr>
        <p:spPr>
          <a:xfrm>
            <a:off x="1963904" y="2690688"/>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a:extLst>
              <a:ext uri="{FF2B5EF4-FFF2-40B4-BE49-F238E27FC236}">
                <a16:creationId xmlns:a16="http://schemas.microsoft.com/office/drawing/2014/main" id="{619AB092-6076-9346-9B9C-1200034D4264}"/>
              </a:ext>
            </a:extLst>
          </p:cNvPr>
          <p:cNvSpPr/>
          <p:nvPr/>
        </p:nvSpPr>
        <p:spPr>
          <a:xfrm>
            <a:off x="1963904" y="2867376"/>
            <a:ext cx="1202041" cy="221257"/>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46" name="矩形 45">
            <a:extLst>
              <a:ext uri="{FF2B5EF4-FFF2-40B4-BE49-F238E27FC236}">
                <a16:creationId xmlns:a16="http://schemas.microsoft.com/office/drawing/2014/main" id="{D04E96A6-91EA-DE44-80DE-58F007035E3C}"/>
              </a:ext>
            </a:extLst>
          </p:cNvPr>
          <p:cNvSpPr/>
          <p:nvPr/>
        </p:nvSpPr>
        <p:spPr>
          <a:xfrm>
            <a:off x="1963417" y="3085671"/>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47" name="矩形 46">
            <a:extLst>
              <a:ext uri="{FF2B5EF4-FFF2-40B4-BE49-F238E27FC236}">
                <a16:creationId xmlns:a16="http://schemas.microsoft.com/office/drawing/2014/main" id="{27B0EC8C-A8DD-2F43-BB1F-2F27D20F293B}"/>
              </a:ext>
            </a:extLst>
          </p:cNvPr>
          <p:cNvSpPr/>
          <p:nvPr/>
        </p:nvSpPr>
        <p:spPr>
          <a:xfrm>
            <a:off x="1963417" y="3262359"/>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48" name="矩形 47">
            <a:extLst>
              <a:ext uri="{FF2B5EF4-FFF2-40B4-BE49-F238E27FC236}">
                <a16:creationId xmlns:a16="http://schemas.microsoft.com/office/drawing/2014/main" id="{9308E996-55D2-3D4E-895D-D00428BF240C}"/>
              </a:ext>
            </a:extLst>
          </p:cNvPr>
          <p:cNvSpPr/>
          <p:nvPr/>
        </p:nvSpPr>
        <p:spPr>
          <a:xfrm>
            <a:off x="1963417" y="3415066"/>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Tree>
    <p:extLst>
      <p:ext uri="{BB962C8B-B14F-4D97-AF65-F5344CB8AC3E}">
        <p14:creationId xmlns:p14="http://schemas.microsoft.com/office/powerpoint/2010/main" val="342062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animBg="1"/>
      <p:bldP spid="36" grpId="0" animBg="1"/>
      <p:bldP spid="7" grpId="0"/>
      <p:bldP spid="3" grpId="0"/>
      <p:bldP spid="64" grpId="0"/>
      <p:bldP spid="69" grpId="0"/>
      <p:bldP spid="74" grpId="0"/>
      <p:bldP spid="79" grpId="0"/>
      <p:bldP spid="6" grpId="0"/>
      <p:bldP spid="30" grpId="0" animBg="1"/>
      <p:bldP spid="31" grpId="0" animBg="1"/>
      <p:bldP spid="45" grpId="0" animBg="1"/>
      <p:bldP spid="46" grpId="0" animBg="1"/>
      <p:bldP spid="47" grpId="0" animBg="1"/>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latin typeface="微软雅黑" charset="-122"/>
                <a:ea typeface="微软雅黑" charset="-122"/>
              </a:rPr>
              <a:t>4.</a:t>
            </a:r>
            <a:r>
              <a:rPr lang="zh-CN" altLang="en-US" sz="2400" b="1" dirty="0">
                <a:latin typeface="微软雅黑" charset="-122"/>
                <a:ea typeface="微软雅黑" charset="-122"/>
              </a:rPr>
              <a:t> 顺序表存储方式</a:t>
            </a:r>
            <a:endParaRPr lang="en-US" altLang="zh-CN" sz="2400" b="1" dirty="0">
              <a:latin typeface="微软雅黑" charset="-122"/>
              <a:ea typeface="微软雅黑" charset="-122"/>
            </a:endParaRPr>
          </a:p>
        </p:txBody>
      </p:sp>
      <p:sp>
        <p:nvSpPr>
          <p:cNvPr id="2" name="文本框 1">
            <a:extLst>
              <a:ext uri="{FF2B5EF4-FFF2-40B4-BE49-F238E27FC236}">
                <a16:creationId xmlns:a16="http://schemas.microsoft.com/office/drawing/2014/main" id="{22AE01BF-2E67-584F-AE9C-9EC9EFF323A8}"/>
              </a:ext>
            </a:extLst>
          </p:cNvPr>
          <p:cNvSpPr txBox="1"/>
          <p:nvPr/>
        </p:nvSpPr>
        <p:spPr>
          <a:xfrm>
            <a:off x="971600" y="862336"/>
            <a:ext cx="1502334" cy="646331"/>
          </a:xfrm>
          <a:prstGeom prst="rect">
            <a:avLst/>
          </a:prstGeom>
          <a:noFill/>
        </p:spPr>
        <p:txBody>
          <a:bodyPr wrap="none" rtlCol="0">
            <a:spAutoFit/>
          </a:bodyPr>
          <a:lstStyle/>
          <a:p>
            <a:pPr fontAlgn="auto">
              <a:spcBef>
                <a:spcPts val="0"/>
              </a:spcBef>
              <a:spcAft>
                <a:spcPts val="0"/>
              </a:spcAft>
            </a:pPr>
            <a:r>
              <a:rPr kumimoji="1" lang="en-US" altLang="zh-CN" dirty="0">
                <a:latin typeface="Microsoft YaHei" panose="020B0503020204020204" pitchFamily="34" charset="-122"/>
                <a:ea typeface="Microsoft YaHei" panose="020B0503020204020204" pitchFamily="34" charset="-122"/>
              </a:rPr>
              <a:t>4.4</a:t>
            </a:r>
            <a:r>
              <a:rPr kumimoji="1" lang="zh-CN" altLang="en-US" dirty="0">
                <a:latin typeface="Microsoft YaHei" panose="020B0503020204020204" pitchFamily="34" charset="-122"/>
                <a:ea typeface="Microsoft YaHei" panose="020B0503020204020204" pitchFamily="34" charset="-122"/>
              </a:rPr>
              <a:t> 存储地址</a:t>
            </a:r>
            <a:endParaRPr kumimoji="1" lang="en-US" altLang="zh-CN" dirty="0">
              <a:latin typeface="Microsoft YaHei" panose="020B0503020204020204" pitchFamily="34" charset="-122"/>
              <a:ea typeface="Microsoft YaHei" panose="020B0503020204020204" pitchFamily="34" charset="-122"/>
            </a:endParaRPr>
          </a:p>
          <a:p>
            <a:pPr fontAlgn="auto">
              <a:spcBef>
                <a:spcPts val="0"/>
              </a:spcBef>
              <a:spcAft>
                <a:spcPts val="0"/>
              </a:spcAft>
            </a:pPr>
            <a:endParaRPr kumimoji="1" lang="zh-CN" altLang="en-US" dirty="0">
              <a:latin typeface="Microsoft YaHei" panose="020B0503020204020204" pitchFamily="34" charset="-122"/>
              <a:ea typeface="Microsoft YaHei" panose="020B0503020204020204" pitchFamily="34" charset="-122"/>
            </a:endParaRPr>
          </a:p>
        </p:txBody>
      </p:sp>
      <p:sp>
        <p:nvSpPr>
          <p:cNvPr id="35" name="矩形 34">
            <a:extLst>
              <a:ext uri="{FF2B5EF4-FFF2-40B4-BE49-F238E27FC236}">
                <a16:creationId xmlns:a16="http://schemas.microsoft.com/office/drawing/2014/main" id="{8065BA98-3616-8C4E-B866-12039E1186F6}"/>
              </a:ext>
            </a:extLst>
          </p:cNvPr>
          <p:cNvSpPr/>
          <p:nvPr/>
        </p:nvSpPr>
        <p:spPr>
          <a:xfrm>
            <a:off x="1964391" y="2142998"/>
            <a:ext cx="1202041" cy="22125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矩形 35">
            <a:extLst>
              <a:ext uri="{FF2B5EF4-FFF2-40B4-BE49-F238E27FC236}">
                <a16:creationId xmlns:a16="http://schemas.microsoft.com/office/drawing/2014/main" id="{72E98585-EABE-0D40-B306-10917030B0AA}"/>
              </a:ext>
            </a:extLst>
          </p:cNvPr>
          <p:cNvSpPr/>
          <p:nvPr/>
        </p:nvSpPr>
        <p:spPr>
          <a:xfrm>
            <a:off x="1963904" y="2361293"/>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15BD8112-6E09-8346-BFF1-D36D3CD9498E}"/>
              </a:ext>
            </a:extLst>
          </p:cNvPr>
          <p:cNvSpPr txBox="1"/>
          <p:nvPr/>
        </p:nvSpPr>
        <p:spPr>
          <a:xfrm>
            <a:off x="2239179" y="2286009"/>
            <a:ext cx="649537" cy="338554"/>
          </a:xfrm>
          <a:prstGeom prst="rect">
            <a:avLst/>
          </a:prstGeom>
          <a:noFill/>
        </p:spPr>
        <p:txBody>
          <a:bodyPr wrap="none" rtlCol="0">
            <a:spAutoFit/>
          </a:bodyPr>
          <a:lstStyle/>
          <a:p>
            <a:pPr algn="l" fontAlgn="auto">
              <a:spcBef>
                <a:spcPts val="0"/>
              </a:spcBef>
              <a:spcAft>
                <a:spcPts val="0"/>
              </a:spcAft>
            </a:pPr>
            <a:r>
              <a:rPr kumimoji="1" lang="en-US" altLang="zh-CN" sz="1600" dirty="0">
                <a:solidFill>
                  <a:schemeClr val="bg1"/>
                </a:solidFill>
                <a:latin typeface="Microsoft YaHei" panose="020B0503020204020204" pitchFamily="34" charset="-122"/>
                <a:ea typeface="Microsoft YaHei" panose="020B0503020204020204" pitchFamily="34" charset="-122"/>
              </a:rPr>
              <a:t>0x99</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47956620-97FA-F64B-932E-822E12DE49C6}"/>
              </a:ext>
            </a:extLst>
          </p:cNvPr>
          <p:cNvSpPr txBox="1"/>
          <p:nvPr/>
        </p:nvSpPr>
        <p:spPr>
          <a:xfrm>
            <a:off x="1928026" y="1863561"/>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Microsoft YaHei" panose="020B0503020204020204" pitchFamily="34" charset="-122"/>
                <a:ea typeface="Microsoft YaHei" panose="020B0503020204020204" pitchFamily="34" charset="-122"/>
              </a:rPr>
              <a:t>0x11</a:t>
            </a:r>
            <a:endParaRPr kumimoji="1" lang="zh-CN" altLang="en-US" sz="1200" dirty="0">
              <a:latin typeface="Microsoft YaHei" panose="020B0503020204020204" pitchFamily="34" charset="-122"/>
              <a:ea typeface="Microsoft YaHei" panose="020B0503020204020204" pitchFamily="34" charset="-122"/>
            </a:endParaRPr>
          </a:p>
        </p:txBody>
      </p:sp>
      <p:sp>
        <p:nvSpPr>
          <p:cNvPr id="64" name="文本框 63">
            <a:extLst>
              <a:ext uri="{FF2B5EF4-FFF2-40B4-BE49-F238E27FC236}">
                <a16:creationId xmlns:a16="http://schemas.microsoft.com/office/drawing/2014/main" id="{655AFBE1-E57B-7741-BBD4-F1018EE9DBDB}"/>
              </a:ext>
            </a:extLst>
          </p:cNvPr>
          <p:cNvSpPr txBox="1"/>
          <p:nvPr/>
        </p:nvSpPr>
        <p:spPr>
          <a:xfrm>
            <a:off x="1453828" y="2818596"/>
            <a:ext cx="510076"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Microsoft YaHei" panose="020B0503020204020204" pitchFamily="34" charset="-122"/>
                <a:ea typeface="Microsoft YaHei" panose="020B0503020204020204" pitchFamily="34" charset="-122"/>
              </a:rPr>
              <a:t>第二</a:t>
            </a:r>
          </a:p>
        </p:txBody>
      </p:sp>
      <p:sp>
        <p:nvSpPr>
          <p:cNvPr id="69" name="文本框 68">
            <a:extLst>
              <a:ext uri="{FF2B5EF4-FFF2-40B4-BE49-F238E27FC236}">
                <a16:creationId xmlns:a16="http://schemas.microsoft.com/office/drawing/2014/main" id="{F2877A8B-CC14-9741-89E5-E585724747CA}"/>
              </a:ext>
            </a:extLst>
          </p:cNvPr>
          <p:cNvSpPr txBox="1"/>
          <p:nvPr/>
        </p:nvSpPr>
        <p:spPr>
          <a:xfrm>
            <a:off x="1444540" y="3591838"/>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Microsoft YaHei" panose="020B0503020204020204" pitchFamily="34" charset="-122"/>
                <a:ea typeface="Microsoft YaHei" panose="020B0503020204020204" pitchFamily="34" charset="-122"/>
              </a:rPr>
              <a:t>第三</a:t>
            </a:r>
          </a:p>
        </p:txBody>
      </p:sp>
      <p:sp>
        <p:nvSpPr>
          <p:cNvPr id="74" name="文本框 73">
            <a:extLst>
              <a:ext uri="{FF2B5EF4-FFF2-40B4-BE49-F238E27FC236}">
                <a16:creationId xmlns:a16="http://schemas.microsoft.com/office/drawing/2014/main" id="{C1AD50C2-106F-8D49-8C33-7C8FB3BC7EB6}"/>
              </a:ext>
            </a:extLst>
          </p:cNvPr>
          <p:cNvSpPr txBox="1"/>
          <p:nvPr/>
        </p:nvSpPr>
        <p:spPr>
          <a:xfrm>
            <a:off x="1453828" y="2078196"/>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Microsoft YaHei" panose="020B0503020204020204" pitchFamily="34" charset="-122"/>
                <a:ea typeface="Microsoft YaHei" panose="020B0503020204020204" pitchFamily="34" charset="-122"/>
              </a:rPr>
              <a:t>第一</a:t>
            </a:r>
          </a:p>
        </p:txBody>
      </p:sp>
      <p:sp>
        <p:nvSpPr>
          <p:cNvPr id="30" name="矩形 29">
            <a:extLst>
              <a:ext uri="{FF2B5EF4-FFF2-40B4-BE49-F238E27FC236}">
                <a16:creationId xmlns:a16="http://schemas.microsoft.com/office/drawing/2014/main" id="{F79A71BA-EFF8-6D41-8E0A-873E82F87E10}"/>
              </a:ext>
            </a:extLst>
          </p:cNvPr>
          <p:cNvSpPr/>
          <p:nvPr/>
        </p:nvSpPr>
        <p:spPr>
          <a:xfrm>
            <a:off x="1963904" y="2537981"/>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5DD95ECC-B50D-6A4B-9745-076E248CA8E2}"/>
              </a:ext>
            </a:extLst>
          </p:cNvPr>
          <p:cNvSpPr/>
          <p:nvPr/>
        </p:nvSpPr>
        <p:spPr>
          <a:xfrm>
            <a:off x="1963904" y="2690688"/>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a:extLst>
              <a:ext uri="{FF2B5EF4-FFF2-40B4-BE49-F238E27FC236}">
                <a16:creationId xmlns:a16="http://schemas.microsoft.com/office/drawing/2014/main" id="{619AB092-6076-9346-9B9C-1200034D4264}"/>
              </a:ext>
            </a:extLst>
          </p:cNvPr>
          <p:cNvSpPr/>
          <p:nvPr/>
        </p:nvSpPr>
        <p:spPr>
          <a:xfrm>
            <a:off x="1963904" y="2867376"/>
            <a:ext cx="1202041" cy="221257"/>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6" name="矩形 45">
            <a:extLst>
              <a:ext uri="{FF2B5EF4-FFF2-40B4-BE49-F238E27FC236}">
                <a16:creationId xmlns:a16="http://schemas.microsoft.com/office/drawing/2014/main" id="{D04E96A6-91EA-DE44-80DE-58F007035E3C}"/>
              </a:ext>
            </a:extLst>
          </p:cNvPr>
          <p:cNvSpPr/>
          <p:nvPr/>
        </p:nvSpPr>
        <p:spPr>
          <a:xfrm>
            <a:off x="1963417" y="3085671"/>
            <a:ext cx="1202041" cy="176987"/>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7" name="矩形 46">
            <a:extLst>
              <a:ext uri="{FF2B5EF4-FFF2-40B4-BE49-F238E27FC236}">
                <a16:creationId xmlns:a16="http://schemas.microsoft.com/office/drawing/2014/main" id="{27B0EC8C-A8DD-2F43-BB1F-2F27D20F293B}"/>
              </a:ext>
            </a:extLst>
          </p:cNvPr>
          <p:cNvSpPr/>
          <p:nvPr/>
        </p:nvSpPr>
        <p:spPr>
          <a:xfrm>
            <a:off x="1963417" y="3262359"/>
            <a:ext cx="1202041" cy="176987"/>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8" name="矩形 47">
            <a:extLst>
              <a:ext uri="{FF2B5EF4-FFF2-40B4-BE49-F238E27FC236}">
                <a16:creationId xmlns:a16="http://schemas.microsoft.com/office/drawing/2014/main" id="{9308E996-55D2-3D4E-895D-D00428BF240C}"/>
              </a:ext>
            </a:extLst>
          </p:cNvPr>
          <p:cNvSpPr/>
          <p:nvPr/>
        </p:nvSpPr>
        <p:spPr>
          <a:xfrm>
            <a:off x="1963417" y="3415066"/>
            <a:ext cx="1202041" cy="176987"/>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文本框 3">
            <a:extLst>
              <a:ext uri="{FF2B5EF4-FFF2-40B4-BE49-F238E27FC236}">
                <a16:creationId xmlns:a16="http://schemas.microsoft.com/office/drawing/2014/main" id="{5D532BEE-B18B-CA4C-8A96-E617B26BC874}"/>
              </a:ext>
            </a:extLst>
          </p:cNvPr>
          <p:cNvSpPr txBox="1"/>
          <p:nvPr/>
        </p:nvSpPr>
        <p:spPr>
          <a:xfrm>
            <a:off x="935891" y="1523410"/>
            <a:ext cx="4724370"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Microsoft YaHei" panose="020B0503020204020204" pitchFamily="34" charset="-122"/>
                <a:ea typeface="Microsoft YaHei" panose="020B0503020204020204" pitchFamily="34" charset="-122"/>
              </a:rPr>
              <a:t>地址</a:t>
            </a:r>
            <a:r>
              <a:rPr kumimoji="1" lang="zh-CN" altLang="en-US" sz="1200" dirty="0">
                <a:latin typeface="Microsoft YaHei" panose="020B0503020204020204" pitchFamily="34" charset="-122"/>
                <a:ea typeface="Microsoft YaHei" panose="020B0503020204020204" pitchFamily="34" charset="-122"/>
              </a:rPr>
              <a:t>的大小为</a:t>
            </a:r>
            <a:r>
              <a:rPr kumimoji="1" lang="en-US" altLang="zh-CN" sz="1200" dirty="0">
                <a:latin typeface="Microsoft YaHei" panose="020B0503020204020204" pitchFamily="34" charset="-122"/>
                <a:ea typeface="Microsoft YaHei" panose="020B0503020204020204" pitchFamily="34" charset="-122"/>
              </a:rPr>
              <a:t>4</a:t>
            </a:r>
            <a:r>
              <a:rPr kumimoji="1" lang="zh-CN" altLang="en-US" sz="1200" dirty="0">
                <a:latin typeface="Microsoft YaHei" panose="020B0503020204020204" pitchFamily="34" charset="-122"/>
                <a:ea typeface="Microsoft YaHei" panose="020B0503020204020204" pitchFamily="34" charset="-122"/>
              </a:rPr>
              <a:t>字节是</a:t>
            </a:r>
            <a:r>
              <a:rPr kumimoji="1" lang="zh-CN" altLang="en-US" sz="1200" dirty="0">
                <a:solidFill>
                  <a:srgbClr val="FF0000"/>
                </a:solidFill>
                <a:latin typeface="Microsoft YaHei" panose="020B0503020204020204" pitchFamily="34" charset="-122"/>
                <a:ea typeface="Microsoft YaHei" panose="020B0503020204020204" pitchFamily="34" charset="-122"/>
              </a:rPr>
              <a:t>固定</a:t>
            </a:r>
            <a:r>
              <a:rPr kumimoji="1" lang="zh-CN" altLang="en-US" sz="1200" dirty="0">
                <a:latin typeface="Microsoft YaHei" panose="020B0503020204020204" pitchFamily="34" charset="-122"/>
                <a:ea typeface="Microsoft YaHei" panose="020B0503020204020204" pitchFamily="34" charset="-122"/>
              </a:rPr>
              <a:t>的 </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我们可以不存储数据 </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而是</a:t>
            </a:r>
            <a:r>
              <a:rPr kumimoji="1" lang="zh-CN" altLang="en-US" sz="1200" dirty="0">
                <a:solidFill>
                  <a:srgbClr val="FF0000"/>
                </a:solidFill>
                <a:latin typeface="Microsoft YaHei" panose="020B0503020204020204" pitchFamily="34" charset="-122"/>
                <a:ea typeface="Microsoft YaHei" panose="020B0503020204020204" pitchFamily="34" charset="-122"/>
              </a:rPr>
              <a:t>存储地址</a:t>
            </a:r>
          </a:p>
        </p:txBody>
      </p:sp>
      <p:sp>
        <p:nvSpPr>
          <p:cNvPr id="21" name="文本框 20">
            <a:extLst>
              <a:ext uri="{FF2B5EF4-FFF2-40B4-BE49-F238E27FC236}">
                <a16:creationId xmlns:a16="http://schemas.microsoft.com/office/drawing/2014/main" id="{9C6EBB80-7C30-F64C-8142-F9924B07E61A}"/>
              </a:ext>
            </a:extLst>
          </p:cNvPr>
          <p:cNvSpPr txBox="1"/>
          <p:nvPr/>
        </p:nvSpPr>
        <p:spPr>
          <a:xfrm>
            <a:off x="935617" y="1330813"/>
            <a:ext cx="2229841" cy="276999"/>
          </a:xfrm>
          <a:prstGeom prst="rect">
            <a:avLst/>
          </a:prstGeom>
          <a:noFill/>
        </p:spPr>
        <p:txBody>
          <a:bodyPr wrap="none" rtlCol="0">
            <a:spAutoFit/>
          </a:bodyPr>
          <a:lstStyle/>
          <a:p>
            <a:pPr algn="l" fontAlgn="auto">
              <a:spcBef>
                <a:spcPts val="0"/>
              </a:spcBef>
              <a:spcAft>
                <a:spcPts val="0"/>
              </a:spcAft>
            </a:pPr>
            <a:r>
              <a:rPr kumimoji="1" lang="en-US" altLang="zh-CN" sz="1200" dirty="0" err="1">
                <a:latin typeface="Microsoft YaHei" panose="020B0503020204020204" pitchFamily="34" charset="-122"/>
                <a:ea typeface="Microsoft YaHei" panose="020B0503020204020204" pitchFamily="34" charset="-122"/>
              </a:rPr>
              <a:t>num</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10</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“A”,</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“ABC”]</a:t>
            </a:r>
          </a:p>
        </p:txBody>
      </p:sp>
      <p:sp>
        <p:nvSpPr>
          <p:cNvPr id="22" name="矩形 21">
            <a:extLst>
              <a:ext uri="{FF2B5EF4-FFF2-40B4-BE49-F238E27FC236}">
                <a16:creationId xmlns:a16="http://schemas.microsoft.com/office/drawing/2014/main" id="{538FB3F5-9516-B545-A3D0-0422B20B1779}"/>
              </a:ext>
            </a:extLst>
          </p:cNvPr>
          <p:cNvSpPr/>
          <p:nvPr/>
        </p:nvSpPr>
        <p:spPr>
          <a:xfrm>
            <a:off x="1963417" y="3600636"/>
            <a:ext cx="1202041" cy="22125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矩形 22">
            <a:extLst>
              <a:ext uri="{FF2B5EF4-FFF2-40B4-BE49-F238E27FC236}">
                <a16:creationId xmlns:a16="http://schemas.microsoft.com/office/drawing/2014/main" id="{AF6F4DFE-6E17-FB4F-A2E2-28D79681F637}"/>
              </a:ext>
            </a:extLst>
          </p:cNvPr>
          <p:cNvSpPr/>
          <p:nvPr/>
        </p:nvSpPr>
        <p:spPr>
          <a:xfrm>
            <a:off x="1962930" y="3818931"/>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B1FD3160-B809-8C47-8CA3-7E5CE7717485}"/>
              </a:ext>
            </a:extLst>
          </p:cNvPr>
          <p:cNvSpPr/>
          <p:nvPr/>
        </p:nvSpPr>
        <p:spPr>
          <a:xfrm>
            <a:off x="1962930" y="3995619"/>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BC3C989D-29FE-1C49-A4F9-D643E0FDFC2F}"/>
              </a:ext>
            </a:extLst>
          </p:cNvPr>
          <p:cNvSpPr/>
          <p:nvPr/>
        </p:nvSpPr>
        <p:spPr>
          <a:xfrm>
            <a:off x="1962930" y="4148326"/>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F7B8D477-119F-8945-AD3B-72B108670613}"/>
              </a:ext>
            </a:extLst>
          </p:cNvPr>
          <p:cNvSpPr txBox="1"/>
          <p:nvPr/>
        </p:nvSpPr>
        <p:spPr>
          <a:xfrm>
            <a:off x="2239180" y="3029877"/>
            <a:ext cx="649537" cy="338554"/>
          </a:xfrm>
          <a:prstGeom prst="rect">
            <a:avLst/>
          </a:prstGeom>
          <a:noFill/>
        </p:spPr>
        <p:txBody>
          <a:bodyPr wrap="none" rtlCol="0">
            <a:spAutoFit/>
          </a:bodyPr>
          <a:lstStyle/>
          <a:p>
            <a:pPr algn="l" fontAlgn="auto">
              <a:spcBef>
                <a:spcPts val="0"/>
              </a:spcBef>
              <a:spcAft>
                <a:spcPts val="0"/>
              </a:spcAft>
            </a:pPr>
            <a:r>
              <a:rPr kumimoji="1" lang="en-US" altLang="zh-CN" sz="1600" dirty="0">
                <a:solidFill>
                  <a:schemeClr val="bg1"/>
                </a:solidFill>
                <a:latin typeface="Microsoft YaHei" panose="020B0503020204020204" pitchFamily="34" charset="-122"/>
                <a:ea typeface="Microsoft YaHei" panose="020B0503020204020204" pitchFamily="34" charset="-122"/>
              </a:rPr>
              <a:t>0x88</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28" name="文本框 27">
            <a:extLst>
              <a:ext uri="{FF2B5EF4-FFF2-40B4-BE49-F238E27FC236}">
                <a16:creationId xmlns:a16="http://schemas.microsoft.com/office/drawing/2014/main" id="{D1F792E0-9719-8E4B-AC9C-5BF14D91B23B}"/>
              </a:ext>
            </a:extLst>
          </p:cNvPr>
          <p:cNvSpPr txBox="1"/>
          <p:nvPr/>
        </p:nvSpPr>
        <p:spPr>
          <a:xfrm>
            <a:off x="2239179" y="3805024"/>
            <a:ext cx="649537" cy="338554"/>
          </a:xfrm>
          <a:prstGeom prst="rect">
            <a:avLst/>
          </a:prstGeom>
          <a:noFill/>
        </p:spPr>
        <p:txBody>
          <a:bodyPr wrap="none" rtlCol="0">
            <a:spAutoFit/>
          </a:bodyPr>
          <a:lstStyle/>
          <a:p>
            <a:pPr algn="l" fontAlgn="auto">
              <a:spcBef>
                <a:spcPts val="0"/>
              </a:spcBef>
              <a:spcAft>
                <a:spcPts val="0"/>
              </a:spcAft>
            </a:pPr>
            <a:r>
              <a:rPr kumimoji="1" lang="en-US" altLang="zh-CN" sz="1600" dirty="0">
                <a:solidFill>
                  <a:schemeClr val="bg1"/>
                </a:solidFill>
                <a:latin typeface="Microsoft YaHei" panose="020B0503020204020204" pitchFamily="34" charset="-122"/>
                <a:ea typeface="Microsoft YaHei" panose="020B0503020204020204" pitchFamily="34" charset="-122"/>
              </a:rPr>
              <a:t>0x77</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32" name="矩形 31">
            <a:extLst>
              <a:ext uri="{FF2B5EF4-FFF2-40B4-BE49-F238E27FC236}">
                <a16:creationId xmlns:a16="http://schemas.microsoft.com/office/drawing/2014/main" id="{0A06EAD2-9529-934F-9009-C99D54312B36}"/>
              </a:ext>
            </a:extLst>
          </p:cNvPr>
          <p:cNvSpPr/>
          <p:nvPr/>
        </p:nvSpPr>
        <p:spPr>
          <a:xfrm>
            <a:off x="4572001" y="2130158"/>
            <a:ext cx="1196118" cy="22125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3" name="矩形 32">
            <a:extLst>
              <a:ext uri="{FF2B5EF4-FFF2-40B4-BE49-F238E27FC236}">
                <a16:creationId xmlns:a16="http://schemas.microsoft.com/office/drawing/2014/main" id="{E76526E6-92DC-F84B-ACFC-C00A25FB8192}"/>
              </a:ext>
            </a:extLst>
          </p:cNvPr>
          <p:cNvSpPr/>
          <p:nvPr/>
        </p:nvSpPr>
        <p:spPr>
          <a:xfrm>
            <a:off x="4571513" y="2348453"/>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a:extLst>
              <a:ext uri="{FF2B5EF4-FFF2-40B4-BE49-F238E27FC236}">
                <a16:creationId xmlns:a16="http://schemas.microsoft.com/office/drawing/2014/main" id="{1BA5F3B5-CAF0-4246-A110-FA45577B8CD5}"/>
              </a:ext>
            </a:extLst>
          </p:cNvPr>
          <p:cNvSpPr txBox="1"/>
          <p:nvPr/>
        </p:nvSpPr>
        <p:spPr>
          <a:xfrm>
            <a:off x="4959975" y="2279667"/>
            <a:ext cx="425116" cy="338554"/>
          </a:xfrm>
          <a:prstGeom prst="rect">
            <a:avLst/>
          </a:prstGeom>
          <a:noFill/>
        </p:spPr>
        <p:txBody>
          <a:bodyPr wrap="none" rtlCol="0">
            <a:spAutoFit/>
          </a:bodyPr>
          <a:lstStyle/>
          <a:p>
            <a:pPr algn="l" fontAlgn="auto">
              <a:spcBef>
                <a:spcPts val="0"/>
              </a:spcBef>
              <a:spcAft>
                <a:spcPts val="0"/>
              </a:spcAft>
            </a:pPr>
            <a:r>
              <a:rPr kumimoji="1" lang="en-US" altLang="zh-CN" sz="1600" dirty="0">
                <a:solidFill>
                  <a:schemeClr val="bg1"/>
                </a:solidFill>
                <a:latin typeface="Microsoft YaHei" panose="020B0503020204020204" pitchFamily="34" charset="-122"/>
                <a:ea typeface="Microsoft YaHei" panose="020B0503020204020204" pitchFamily="34" charset="-122"/>
              </a:rPr>
              <a:t>10</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37" name="矩形 36">
            <a:extLst>
              <a:ext uri="{FF2B5EF4-FFF2-40B4-BE49-F238E27FC236}">
                <a16:creationId xmlns:a16="http://schemas.microsoft.com/office/drawing/2014/main" id="{5FDE691B-C2A6-7546-B989-7BC3597D1009}"/>
              </a:ext>
            </a:extLst>
          </p:cNvPr>
          <p:cNvSpPr/>
          <p:nvPr/>
        </p:nvSpPr>
        <p:spPr>
          <a:xfrm>
            <a:off x="4571513" y="2525141"/>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F49BDFE7-7901-2E49-B800-B5E480C6795C}"/>
              </a:ext>
            </a:extLst>
          </p:cNvPr>
          <p:cNvSpPr/>
          <p:nvPr/>
        </p:nvSpPr>
        <p:spPr>
          <a:xfrm>
            <a:off x="4571513" y="2677848"/>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85C01F5E-67EF-0445-A350-6C94FC1C64DD}"/>
              </a:ext>
            </a:extLst>
          </p:cNvPr>
          <p:cNvSpPr txBox="1"/>
          <p:nvPr/>
        </p:nvSpPr>
        <p:spPr>
          <a:xfrm>
            <a:off x="4499505" y="1899677"/>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Microsoft YaHei" panose="020B0503020204020204" pitchFamily="34" charset="-122"/>
                <a:ea typeface="Microsoft YaHei" panose="020B0503020204020204" pitchFamily="34" charset="-122"/>
              </a:rPr>
              <a:t>0x99</a:t>
            </a:r>
            <a:endParaRPr kumimoji="1" lang="zh-CN" altLang="en-US" sz="1200" dirty="0">
              <a:latin typeface="Microsoft YaHei" panose="020B0503020204020204" pitchFamily="34" charset="-122"/>
              <a:ea typeface="Microsoft YaHei" panose="020B0503020204020204" pitchFamily="34" charset="-122"/>
            </a:endParaRPr>
          </a:p>
        </p:txBody>
      </p:sp>
      <p:cxnSp>
        <p:nvCxnSpPr>
          <p:cNvPr id="9" name="直线箭头连接符 8">
            <a:extLst>
              <a:ext uri="{FF2B5EF4-FFF2-40B4-BE49-F238E27FC236}">
                <a16:creationId xmlns:a16="http://schemas.microsoft.com/office/drawing/2014/main" id="{2D896476-A065-7944-B9DD-F1AD2A08B882}"/>
              </a:ext>
            </a:extLst>
          </p:cNvPr>
          <p:cNvCxnSpPr/>
          <p:nvPr/>
        </p:nvCxnSpPr>
        <p:spPr>
          <a:xfrm>
            <a:off x="3203848" y="2499742"/>
            <a:ext cx="129565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矩形 38">
            <a:extLst>
              <a:ext uri="{FF2B5EF4-FFF2-40B4-BE49-F238E27FC236}">
                <a16:creationId xmlns:a16="http://schemas.microsoft.com/office/drawing/2014/main" id="{0A1A6861-7557-2541-9312-19425DA38995}"/>
              </a:ext>
            </a:extLst>
          </p:cNvPr>
          <p:cNvSpPr/>
          <p:nvPr/>
        </p:nvSpPr>
        <p:spPr>
          <a:xfrm>
            <a:off x="4577033" y="3189198"/>
            <a:ext cx="1202041" cy="221257"/>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41" name="文本框 40">
            <a:extLst>
              <a:ext uri="{FF2B5EF4-FFF2-40B4-BE49-F238E27FC236}">
                <a16:creationId xmlns:a16="http://schemas.microsoft.com/office/drawing/2014/main" id="{7E7E783E-4D72-D94C-95FA-BE0F7F1A13EC}"/>
              </a:ext>
            </a:extLst>
          </p:cNvPr>
          <p:cNvSpPr txBox="1"/>
          <p:nvPr/>
        </p:nvSpPr>
        <p:spPr>
          <a:xfrm>
            <a:off x="4499505" y="2950825"/>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Microsoft YaHei" panose="020B0503020204020204" pitchFamily="34" charset="-122"/>
                <a:ea typeface="Microsoft YaHei" panose="020B0503020204020204" pitchFamily="34" charset="-122"/>
              </a:rPr>
              <a:t>0x88</a:t>
            </a:r>
            <a:endParaRPr kumimoji="1" lang="zh-CN" altLang="en-US" sz="1200" dirty="0">
              <a:latin typeface="Microsoft YaHei" panose="020B0503020204020204" pitchFamily="34" charset="-122"/>
              <a:ea typeface="Microsoft YaHei" panose="020B0503020204020204" pitchFamily="34" charset="-122"/>
            </a:endParaRPr>
          </a:p>
        </p:txBody>
      </p:sp>
      <p:sp>
        <p:nvSpPr>
          <p:cNvPr id="42" name="矩形 41">
            <a:extLst>
              <a:ext uri="{FF2B5EF4-FFF2-40B4-BE49-F238E27FC236}">
                <a16:creationId xmlns:a16="http://schemas.microsoft.com/office/drawing/2014/main" id="{C9FE718F-52A5-2E4F-AC51-0F3694647B1A}"/>
              </a:ext>
            </a:extLst>
          </p:cNvPr>
          <p:cNvSpPr/>
          <p:nvPr/>
        </p:nvSpPr>
        <p:spPr>
          <a:xfrm>
            <a:off x="4566077" y="3850935"/>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43" name="矩形 42">
            <a:extLst>
              <a:ext uri="{FF2B5EF4-FFF2-40B4-BE49-F238E27FC236}">
                <a16:creationId xmlns:a16="http://schemas.microsoft.com/office/drawing/2014/main" id="{9842A96F-FCEC-6D4D-A84A-F6D64BB9748F}"/>
              </a:ext>
            </a:extLst>
          </p:cNvPr>
          <p:cNvSpPr/>
          <p:nvPr/>
        </p:nvSpPr>
        <p:spPr>
          <a:xfrm>
            <a:off x="4566077" y="4027623"/>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44" name="矩形 43">
            <a:extLst>
              <a:ext uri="{FF2B5EF4-FFF2-40B4-BE49-F238E27FC236}">
                <a16:creationId xmlns:a16="http://schemas.microsoft.com/office/drawing/2014/main" id="{853AD5CA-DB2F-6142-971E-79E3EC6849E8}"/>
              </a:ext>
            </a:extLst>
          </p:cNvPr>
          <p:cNvSpPr/>
          <p:nvPr/>
        </p:nvSpPr>
        <p:spPr>
          <a:xfrm>
            <a:off x="4566077" y="4180330"/>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0" name="文本框 9">
            <a:extLst>
              <a:ext uri="{FF2B5EF4-FFF2-40B4-BE49-F238E27FC236}">
                <a16:creationId xmlns:a16="http://schemas.microsoft.com/office/drawing/2014/main" id="{6C5FF8BC-FABE-F340-BEEA-5ADCC6362AED}"/>
              </a:ext>
            </a:extLst>
          </p:cNvPr>
          <p:cNvSpPr txBox="1"/>
          <p:nvPr/>
        </p:nvSpPr>
        <p:spPr>
          <a:xfrm>
            <a:off x="4499505" y="3641362"/>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Microsoft YaHei" panose="020B0503020204020204" pitchFamily="34" charset="-122"/>
                <a:ea typeface="Microsoft YaHei" panose="020B0503020204020204" pitchFamily="34" charset="-122"/>
              </a:rPr>
              <a:t>0x77</a:t>
            </a:r>
            <a:endParaRPr kumimoji="1" lang="zh-CN" altLang="en-US" sz="1200" dirty="0">
              <a:latin typeface="Microsoft YaHei" panose="020B0503020204020204" pitchFamily="34" charset="-122"/>
              <a:ea typeface="Microsoft YaHei" panose="020B0503020204020204" pitchFamily="34" charset="-122"/>
            </a:endParaRPr>
          </a:p>
        </p:txBody>
      </p:sp>
      <p:cxnSp>
        <p:nvCxnSpPr>
          <p:cNvPr id="50" name="直线箭头连接符 49">
            <a:extLst>
              <a:ext uri="{FF2B5EF4-FFF2-40B4-BE49-F238E27FC236}">
                <a16:creationId xmlns:a16="http://schemas.microsoft.com/office/drawing/2014/main" id="{8F9D9174-E9BF-724D-8A66-7D75CA54650E}"/>
              </a:ext>
            </a:extLst>
          </p:cNvPr>
          <p:cNvCxnSpPr/>
          <p:nvPr/>
        </p:nvCxnSpPr>
        <p:spPr>
          <a:xfrm>
            <a:off x="3203848" y="3299826"/>
            <a:ext cx="129565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1" name="直线箭头连接符 50">
            <a:extLst>
              <a:ext uri="{FF2B5EF4-FFF2-40B4-BE49-F238E27FC236}">
                <a16:creationId xmlns:a16="http://schemas.microsoft.com/office/drawing/2014/main" id="{BB334525-ED91-A345-ADD6-3A4668615B19}"/>
              </a:ext>
            </a:extLst>
          </p:cNvPr>
          <p:cNvCxnSpPr/>
          <p:nvPr/>
        </p:nvCxnSpPr>
        <p:spPr>
          <a:xfrm>
            <a:off x="3203847" y="4027623"/>
            <a:ext cx="129565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2" name="文本框 51">
            <a:extLst>
              <a:ext uri="{FF2B5EF4-FFF2-40B4-BE49-F238E27FC236}">
                <a16:creationId xmlns:a16="http://schemas.microsoft.com/office/drawing/2014/main" id="{B7F5BD27-790F-0A4C-B70C-C4349903A2D5}"/>
              </a:ext>
            </a:extLst>
          </p:cNvPr>
          <p:cNvSpPr txBox="1"/>
          <p:nvPr/>
        </p:nvSpPr>
        <p:spPr>
          <a:xfrm>
            <a:off x="935617" y="4412208"/>
            <a:ext cx="5580112" cy="830997"/>
          </a:xfrm>
          <a:prstGeom prst="rect">
            <a:avLst/>
          </a:prstGeom>
          <a:noFill/>
        </p:spPr>
        <p:txBody>
          <a:bodyPr wrap="square" rtlCol="0">
            <a:spAutoFit/>
          </a:bodyPr>
          <a:lstStyle/>
          <a:p>
            <a:pPr fontAlgn="auto">
              <a:spcBef>
                <a:spcPts val="0"/>
              </a:spcBef>
              <a:spcAft>
                <a:spcPts val="0"/>
              </a:spcAft>
            </a:pPr>
            <a:r>
              <a:rPr kumimoji="1" lang="zh-CN" altLang="en-US" sz="1200" dirty="0">
                <a:latin typeface="Microsoft YaHei" panose="020B0503020204020204" pitchFamily="34" charset="-122"/>
                <a:ea typeface="Microsoft YaHei" panose="020B0503020204020204" pitchFamily="34" charset="-122"/>
              </a:rPr>
              <a:t>无论</a:t>
            </a:r>
            <a:r>
              <a:rPr kumimoji="1" lang="zh-CN" altLang="en-US" sz="1200" dirty="0">
                <a:solidFill>
                  <a:srgbClr val="FF0000"/>
                </a:solidFill>
                <a:latin typeface="Microsoft YaHei" panose="020B0503020204020204" pitchFamily="34" charset="-122"/>
                <a:ea typeface="Microsoft YaHei" panose="020B0503020204020204" pitchFamily="34" charset="-122"/>
              </a:rPr>
              <a:t>①一体式结构</a:t>
            </a:r>
            <a:r>
              <a:rPr kumimoji="1" lang="zh-CN" altLang="en-US" sz="1200" dirty="0">
                <a:latin typeface="Microsoft YaHei" panose="020B0503020204020204" pitchFamily="34" charset="-122"/>
                <a:ea typeface="Microsoft YaHei" panose="020B0503020204020204" pitchFamily="34" charset="-122"/>
              </a:rPr>
              <a:t>还是</a:t>
            </a:r>
            <a:r>
              <a:rPr kumimoji="1" lang="zh-CN" altLang="en-US" sz="1200" dirty="0">
                <a:solidFill>
                  <a:srgbClr val="FF0000"/>
                </a:solidFill>
                <a:latin typeface="Microsoft YaHei" panose="020B0503020204020204" pitchFamily="34" charset="-122"/>
                <a:ea typeface="Microsoft YaHei" panose="020B0503020204020204" pitchFamily="34" charset="-122"/>
              </a:rPr>
              <a:t>②分离式结构</a:t>
            </a:r>
            <a:r>
              <a:rPr kumimoji="1" lang="zh-CN" altLang="en-US" sz="1200" dirty="0">
                <a:latin typeface="Microsoft YaHei" panose="020B0503020204020204" pitchFamily="34" charset="-122"/>
                <a:ea typeface="Microsoft YaHei" panose="020B0503020204020204" pitchFamily="34" charset="-122"/>
              </a:rPr>
              <a:t>在获取数据的时候直接通过下标偏移就可以找到数据所在空间的地址 </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而无需遍历后才可以获取地址 </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所以顺序表在</a:t>
            </a:r>
            <a:r>
              <a:rPr kumimoji="1" lang="zh-CN" altLang="en-US" sz="1200" dirty="0">
                <a:solidFill>
                  <a:srgbClr val="FF0000"/>
                </a:solidFill>
                <a:latin typeface="Microsoft YaHei" panose="020B0503020204020204" pitchFamily="34" charset="-122"/>
                <a:ea typeface="Microsoft YaHei" panose="020B0503020204020204" pitchFamily="34" charset="-122"/>
              </a:rPr>
              <a:t>获取地址操作</a:t>
            </a:r>
            <a:r>
              <a:rPr kumimoji="1" lang="zh-CN" altLang="en-US" sz="1200" dirty="0">
                <a:latin typeface="Microsoft YaHei" panose="020B0503020204020204" pitchFamily="34" charset="-122"/>
                <a:ea typeface="Microsoft YaHei" panose="020B0503020204020204" pitchFamily="34" charset="-122"/>
              </a:rPr>
              <a:t>时的时间复杂度 </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b="1" dirty="0">
                <a:latin typeface="Microsoft YaHei" panose="020B0503020204020204" pitchFamily="34" charset="-122"/>
                <a:ea typeface="Microsoft YaHei" panose="020B0503020204020204" pitchFamily="34" charset="-122"/>
              </a:rPr>
              <a:t>O(1)</a:t>
            </a:r>
          </a:p>
          <a:p>
            <a:pPr algn="l" fontAlgn="auto">
              <a:spcBef>
                <a:spcPts val="0"/>
              </a:spcBef>
              <a:spcAft>
                <a:spcPts val="0"/>
              </a:spcAft>
            </a:pPr>
            <a:endParaRPr kumimoji="1" lang="zh-CN" altLang="en-US"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6369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7" grpId="0"/>
      <p:bldP spid="3" grpId="0"/>
      <p:bldP spid="64" grpId="0"/>
      <p:bldP spid="69" grpId="0"/>
      <p:bldP spid="74" grpId="0"/>
      <p:bldP spid="30" grpId="0" animBg="1"/>
      <p:bldP spid="31" grpId="0" animBg="1"/>
      <p:bldP spid="45" grpId="0" animBg="1"/>
      <p:bldP spid="46" grpId="0" animBg="1"/>
      <p:bldP spid="47" grpId="0" animBg="1"/>
      <p:bldP spid="48" grpId="0" animBg="1"/>
      <p:bldP spid="4" grpId="0"/>
      <p:bldP spid="21" grpId="0"/>
      <p:bldP spid="22" grpId="0" animBg="1"/>
      <p:bldP spid="23" grpId="0" animBg="1"/>
      <p:bldP spid="25" grpId="0" animBg="1"/>
      <p:bldP spid="26" grpId="0" animBg="1"/>
      <p:bldP spid="27" grpId="0"/>
      <p:bldP spid="28" grpId="0"/>
      <p:bldP spid="32" grpId="0" animBg="1"/>
      <p:bldP spid="33" grpId="0" animBg="1"/>
      <p:bldP spid="34" grpId="0"/>
      <p:bldP spid="37" grpId="0" animBg="1"/>
      <p:bldP spid="38" grpId="0" animBg="1"/>
      <p:bldP spid="5" grpId="0"/>
      <p:bldP spid="39" grpId="0" animBg="1"/>
      <p:bldP spid="41" grpId="0"/>
      <p:bldP spid="42" grpId="0" animBg="1"/>
      <p:bldP spid="43" grpId="0" animBg="1"/>
      <p:bldP spid="44" grpId="0" animBg="1"/>
      <p:bldP spid="10" grpId="0"/>
      <p:bldP spid="5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D1C6595-999A-1543-80D7-CDA611562E4F}"/>
              </a:ext>
            </a:extLst>
          </p:cNvPr>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defRPr/>
            </a:pPr>
            <a:r>
              <a:rPr lang="zh-CN" altLang="en-US" sz="2400" b="1" kern="0" dirty="0">
                <a:solidFill>
                  <a:schemeClr val="tx1">
                    <a:lumMod val="65000"/>
                    <a:lumOff val="35000"/>
                  </a:schemeClr>
                </a:solidFill>
                <a:latin typeface="微软雅黑" pitchFamily="34" charset="-122"/>
                <a:ea typeface="微软雅黑" pitchFamily="34" charset="-122"/>
              </a:rPr>
              <a:t>总结</a:t>
            </a:r>
            <a:endParaRPr lang="zh-TW" altLang="zh-CN" sz="2400" b="1" kern="0" dirty="0">
              <a:solidFill>
                <a:schemeClr val="tx1">
                  <a:lumMod val="65000"/>
                  <a:lumOff val="35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BA841CB3-CFC2-954A-8467-E220136B773D}"/>
              </a:ext>
            </a:extLst>
          </p:cNvPr>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FB3BD66B-B645-0A4A-84B2-3AEA194A3384}"/>
              </a:ext>
            </a:extLst>
          </p:cNvPr>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5" name="标题占位符 1">
            <a:extLst>
              <a:ext uri="{FF2B5EF4-FFF2-40B4-BE49-F238E27FC236}">
                <a16:creationId xmlns:a16="http://schemas.microsoft.com/office/drawing/2014/main" id="{34AAA216-D336-E14B-81A1-9876E4765A30}"/>
              </a:ext>
            </a:extLst>
          </p:cNvPr>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3600" kern="0" dirty="0">
                <a:solidFill>
                  <a:schemeClr val="bg1"/>
                </a:solidFill>
                <a:latin typeface="微软雅黑" pitchFamily="34" charset="-122"/>
                <a:ea typeface="微软雅黑" pitchFamily="34" charset="-122"/>
              </a:rPr>
              <a:t>总结</a:t>
            </a:r>
            <a:endParaRPr lang="zh-TW" altLang="zh-CN" sz="3600" kern="0" dirty="0">
              <a:solidFill>
                <a:schemeClr val="bg1"/>
              </a:solidFill>
              <a:latin typeface="微软雅黑" pitchFamily="34" charset="-122"/>
              <a:ea typeface="微软雅黑" pitchFamily="34" charset="-122"/>
            </a:endParaRPr>
          </a:p>
        </p:txBody>
      </p:sp>
      <p:sp>
        <p:nvSpPr>
          <p:cNvPr id="25606" name="TextBox 7">
            <a:extLst>
              <a:ext uri="{FF2B5EF4-FFF2-40B4-BE49-F238E27FC236}">
                <a16:creationId xmlns:a16="http://schemas.microsoft.com/office/drawing/2014/main" id="{D230A0FD-2A6D-0446-B3A9-3943886C84AC}"/>
              </a:ext>
            </a:extLst>
          </p:cNvPr>
          <p:cNvSpPr txBox="1">
            <a:spLocks noChangeArrowheads="1"/>
          </p:cNvSpPr>
          <p:nvPr/>
        </p:nvSpPr>
        <p:spPr bwMode="auto">
          <a:xfrm>
            <a:off x="3254814" y="2470888"/>
            <a:ext cx="34559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pPr>
            <a:r>
              <a:rPr kumimoji="1" lang="zh-CN" altLang="en-US" sz="1000" dirty="0">
                <a:solidFill>
                  <a:srgbClr val="FF0000"/>
                </a:solidFill>
                <a:latin typeface="Microsoft YaHei" panose="020B0503020204020204" pitchFamily="34" charset="-122"/>
                <a:ea typeface="Microsoft YaHei" panose="020B0503020204020204" pitchFamily="34" charset="-122"/>
              </a:rPr>
              <a:t>数据结构</a:t>
            </a:r>
            <a:endParaRPr kumimoji="1" lang="en-US" altLang="zh-CN" sz="1000" dirty="0">
              <a:solidFill>
                <a:srgbClr val="FF0000"/>
              </a:solidFill>
              <a:latin typeface="Microsoft YaHei" panose="020B0503020204020204" pitchFamily="34" charset="-122"/>
              <a:ea typeface="Microsoft YaHei" panose="020B0503020204020204" pitchFamily="34" charset="-122"/>
            </a:endParaRPr>
          </a:p>
        </p:txBody>
      </p:sp>
      <p:sp>
        <p:nvSpPr>
          <p:cNvPr id="8" name="左大括号 7">
            <a:extLst>
              <a:ext uri="{FF2B5EF4-FFF2-40B4-BE49-F238E27FC236}">
                <a16:creationId xmlns:a16="http://schemas.microsoft.com/office/drawing/2014/main" id="{69FA4A7F-E473-C944-885C-05279134F911}"/>
              </a:ext>
            </a:extLst>
          </p:cNvPr>
          <p:cNvSpPr/>
          <p:nvPr/>
        </p:nvSpPr>
        <p:spPr>
          <a:xfrm>
            <a:off x="3998400" y="1837915"/>
            <a:ext cx="635233" cy="151216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DB890758-3167-B241-AF33-88174176121E}"/>
              </a:ext>
            </a:extLst>
          </p:cNvPr>
          <p:cNvSpPr txBox="1"/>
          <p:nvPr/>
        </p:nvSpPr>
        <p:spPr>
          <a:xfrm>
            <a:off x="3923843" y="2332949"/>
            <a:ext cx="697627" cy="246221"/>
          </a:xfrm>
          <a:prstGeom prst="rect">
            <a:avLst/>
          </a:prstGeom>
          <a:noFill/>
        </p:spPr>
        <p:txBody>
          <a:bodyPr wrap="none" rtlCol="0">
            <a:spAutoFit/>
          </a:bodyPr>
          <a:lstStyle/>
          <a:p>
            <a:pPr algn="l" fontAlgn="auto">
              <a:spcBef>
                <a:spcPts val="0"/>
              </a:spcBef>
              <a:spcAft>
                <a:spcPts val="0"/>
              </a:spcAft>
            </a:pPr>
            <a:r>
              <a:rPr kumimoji="1" lang="zh-CN" altLang="en-US" sz="1000" dirty="0">
                <a:latin typeface="Microsoft YaHei" panose="020B0503020204020204" pitchFamily="34" charset="-122"/>
                <a:ea typeface="Microsoft YaHei" panose="020B0503020204020204" pitchFamily="34" charset="-122"/>
              </a:rPr>
              <a:t>逻辑结构</a:t>
            </a:r>
          </a:p>
        </p:txBody>
      </p:sp>
      <p:sp>
        <p:nvSpPr>
          <p:cNvPr id="10" name="文本框 9">
            <a:extLst>
              <a:ext uri="{FF2B5EF4-FFF2-40B4-BE49-F238E27FC236}">
                <a16:creationId xmlns:a16="http://schemas.microsoft.com/office/drawing/2014/main" id="{4E4E039E-2A63-DB42-8256-4A43D1132F8F}"/>
              </a:ext>
            </a:extLst>
          </p:cNvPr>
          <p:cNvSpPr txBox="1"/>
          <p:nvPr/>
        </p:nvSpPr>
        <p:spPr>
          <a:xfrm>
            <a:off x="4580225" y="1716101"/>
            <a:ext cx="697627" cy="246221"/>
          </a:xfrm>
          <a:prstGeom prst="rect">
            <a:avLst/>
          </a:prstGeom>
          <a:noFill/>
        </p:spPr>
        <p:txBody>
          <a:bodyPr wrap="none" rtlCol="0">
            <a:spAutoFit/>
          </a:bodyPr>
          <a:lstStyle/>
          <a:p>
            <a:pPr algn="l" fontAlgn="auto">
              <a:spcBef>
                <a:spcPts val="0"/>
              </a:spcBef>
              <a:spcAft>
                <a:spcPts val="0"/>
              </a:spcAft>
            </a:pPr>
            <a:r>
              <a:rPr kumimoji="1" lang="zh-CN" altLang="en-US" sz="1000" dirty="0">
                <a:solidFill>
                  <a:srgbClr val="FF0000"/>
                </a:solidFill>
                <a:latin typeface="Microsoft YaHei" panose="020B0503020204020204" pitchFamily="34" charset="-122"/>
                <a:ea typeface="Microsoft YaHei" panose="020B0503020204020204" pitchFamily="34" charset="-122"/>
              </a:rPr>
              <a:t>线性结构</a:t>
            </a:r>
          </a:p>
        </p:txBody>
      </p:sp>
      <p:sp>
        <p:nvSpPr>
          <p:cNvPr id="12" name="文本框 11">
            <a:extLst>
              <a:ext uri="{FF2B5EF4-FFF2-40B4-BE49-F238E27FC236}">
                <a16:creationId xmlns:a16="http://schemas.microsoft.com/office/drawing/2014/main" id="{89F0C210-0B8F-DE47-92C1-11D24BA57950}"/>
              </a:ext>
            </a:extLst>
          </p:cNvPr>
          <p:cNvSpPr txBox="1"/>
          <p:nvPr/>
        </p:nvSpPr>
        <p:spPr>
          <a:xfrm>
            <a:off x="4548692" y="3243961"/>
            <a:ext cx="825867" cy="246221"/>
          </a:xfrm>
          <a:prstGeom prst="rect">
            <a:avLst/>
          </a:prstGeom>
          <a:noFill/>
        </p:spPr>
        <p:txBody>
          <a:bodyPr wrap="none" rtlCol="0">
            <a:spAutoFit/>
          </a:bodyPr>
          <a:lstStyle/>
          <a:p>
            <a:pPr algn="l" fontAlgn="auto">
              <a:spcBef>
                <a:spcPts val="0"/>
              </a:spcBef>
              <a:spcAft>
                <a:spcPts val="0"/>
              </a:spcAft>
            </a:pPr>
            <a:r>
              <a:rPr kumimoji="1" lang="zh-CN" altLang="en-US" sz="1000" dirty="0">
                <a:solidFill>
                  <a:srgbClr val="FF0000"/>
                </a:solidFill>
                <a:latin typeface="Microsoft YaHei" panose="020B0503020204020204" pitchFamily="34" charset="-122"/>
                <a:ea typeface="Microsoft YaHei" panose="020B0503020204020204" pitchFamily="34" charset="-122"/>
              </a:rPr>
              <a:t>非线性结构</a:t>
            </a:r>
          </a:p>
        </p:txBody>
      </p:sp>
      <p:sp>
        <p:nvSpPr>
          <p:cNvPr id="11" name="左大括号 10">
            <a:extLst>
              <a:ext uri="{FF2B5EF4-FFF2-40B4-BE49-F238E27FC236}">
                <a16:creationId xmlns:a16="http://schemas.microsoft.com/office/drawing/2014/main" id="{60C30846-D54A-F248-AD7A-957C817C8A0A}"/>
              </a:ext>
            </a:extLst>
          </p:cNvPr>
          <p:cNvSpPr/>
          <p:nvPr/>
        </p:nvSpPr>
        <p:spPr>
          <a:xfrm>
            <a:off x="5271499" y="1348376"/>
            <a:ext cx="574192" cy="9361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7DDE2611-D8AC-BE47-A0A5-162857F0B015}"/>
              </a:ext>
            </a:extLst>
          </p:cNvPr>
          <p:cNvSpPr txBox="1"/>
          <p:nvPr/>
        </p:nvSpPr>
        <p:spPr>
          <a:xfrm>
            <a:off x="5148064" y="1570207"/>
            <a:ext cx="697627" cy="246221"/>
          </a:xfrm>
          <a:prstGeom prst="rect">
            <a:avLst/>
          </a:prstGeom>
          <a:noFill/>
        </p:spPr>
        <p:txBody>
          <a:bodyPr wrap="none" rtlCol="0">
            <a:spAutoFit/>
          </a:bodyPr>
          <a:lstStyle/>
          <a:p>
            <a:pPr algn="l" fontAlgn="auto">
              <a:spcBef>
                <a:spcPts val="0"/>
              </a:spcBef>
              <a:spcAft>
                <a:spcPts val="0"/>
              </a:spcAft>
            </a:pPr>
            <a:r>
              <a:rPr kumimoji="1" lang="zh-CN" altLang="en-US" sz="1000" dirty="0">
                <a:latin typeface="Microsoft YaHei" panose="020B0503020204020204" pitchFamily="34" charset="-122"/>
                <a:ea typeface="Microsoft YaHei" panose="020B0503020204020204" pitchFamily="34" charset="-122"/>
              </a:rPr>
              <a:t>存储方式</a:t>
            </a:r>
          </a:p>
        </p:txBody>
      </p:sp>
      <p:sp>
        <p:nvSpPr>
          <p:cNvPr id="14" name="文本框 13">
            <a:extLst>
              <a:ext uri="{FF2B5EF4-FFF2-40B4-BE49-F238E27FC236}">
                <a16:creationId xmlns:a16="http://schemas.microsoft.com/office/drawing/2014/main" id="{D8636DB1-4C5F-5E48-84C8-66CCCCB9265B}"/>
              </a:ext>
            </a:extLst>
          </p:cNvPr>
          <p:cNvSpPr txBox="1"/>
          <p:nvPr/>
        </p:nvSpPr>
        <p:spPr>
          <a:xfrm>
            <a:off x="5845691" y="1188458"/>
            <a:ext cx="2430474" cy="246221"/>
          </a:xfrm>
          <a:prstGeom prst="rect">
            <a:avLst/>
          </a:prstGeom>
          <a:noFill/>
        </p:spPr>
        <p:txBody>
          <a:bodyPr wrap="none" rtlCol="0">
            <a:spAutoFit/>
          </a:bodyPr>
          <a:lstStyle/>
          <a:p>
            <a:pPr algn="l" fontAlgn="auto">
              <a:spcBef>
                <a:spcPts val="0"/>
              </a:spcBef>
              <a:spcAft>
                <a:spcPts val="0"/>
              </a:spcAft>
            </a:pPr>
            <a:r>
              <a:rPr kumimoji="1" lang="zh-CN" altLang="en-US" sz="1000" dirty="0">
                <a:solidFill>
                  <a:srgbClr val="FF0000"/>
                </a:solidFill>
                <a:latin typeface="Microsoft YaHei" panose="020B0503020204020204" pitchFamily="34" charset="-122"/>
                <a:ea typeface="Microsoft YaHei" panose="020B0503020204020204" pitchFamily="34" charset="-122"/>
              </a:rPr>
              <a:t>顺序表 </a:t>
            </a:r>
            <a:r>
              <a:rPr kumimoji="1" lang="en-US" altLang="zh-CN" sz="1000" dirty="0">
                <a:solidFill>
                  <a:srgbClr val="FF0000"/>
                </a:solidFill>
                <a:latin typeface="Microsoft YaHei" panose="020B0503020204020204" pitchFamily="34" charset="-122"/>
                <a:ea typeface="Microsoft YaHei" panose="020B0503020204020204" pitchFamily="34" charset="-122"/>
              </a:rPr>
              <a:t>:</a:t>
            </a:r>
            <a:r>
              <a:rPr kumimoji="1" lang="zh-CN" altLang="en-US" sz="1000" dirty="0">
                <a:solidFill>
                  <a:srgbClr val="FF0000"/>
                </a:solidFill>
                <a:latin typeface="Microsoft YaHei" panose="020B0503020204020204" pitchFamily="34" charset="-122"/>
                <a:ea typeface="Microsoft YaHei" panose="020B0503020204020204" pitchFamily="34" charset="-122"/>
              </a:rPr>
              <a:t> 连续存储空间</a:t>
            </a:r>
            <a:r>
              <a:rPr kumimoji="1" lang="en-US" altLang="zh-CN" sz="1000" dirty="0">
                <a:solidFill>
                  <a:srgbClr val="FF0000"/>
                </a:solidFill>
                <a:latin typeface="Microsoft YaHei" panose="020B0503020204020204" pitchFamily="34" charset="-122"/>
                <a:ea typeface="Microsoft YaHei" panose="020B0503020204020204" pitchFamily="34" charset="-122"/>
              </a:rPr>
              <a:t>(</a:t>
            </a:r>
            <a:r>
              <a:rPr kumimoji="1" lang="zh-CN" altLang="en-US" sz="1000" dirty="0">
                <a:solidFill>
                  <a:srgbClr val="FF0000"/>
                </a:solidFill>
                <a:latin typeface="Microsoft YaHei" panose="020B0503020204020204" pitchFamily="34" charset="-122"/>
                <a:ea typeface="Microsoft YaHei" panose="020B0503020204020204" pitchFamily="34" charset="-122"/>
              </a:rPr>
              <a:t>一体式和分离式</a:t>
            </a:r>
            <a:r>
              <a:rPr kumimoji="1" lang="en-US" altLang="zh-CN" sz="1000" dirty="0">
                <a:solidFill>
                  <a:srgbClr val="FF0000"/>
                </a:solidFill>
                <a:latin typeface="Microsoft YaHei" panose="020B0503020204020204" pitchFamily="34" charset="-122"/>
                <a:ea typeface="Microsoft YaHei" panose="020B0503020204020204" pitchFamily="34" charset="-122"/>
              </a:rPr>
              <a:t>)</a:t>
            </a:r>
            <a:endParaRPr kumimoji="1" lang="zh-CN" altLang="en-US" sz="1000" dirty="0">
              <a:solidFill>
                <a:srgbClr val="FF0000"/>
              </a:solidFill>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D07682BD-13E5-6B47-96E6-AA63521F292C}"/>
              </a:ext>
            </a:extLst>
          </p:cNvPr>
          <p:cNvSpPr txBox="1"/>
          <p:nvPr/>
        </p:nvSpPr>
        <p:spPr>
          <a:xfrm>
            <a:off x="5837226" y="2126528"/>
            <a:ext cx="1446230" cy="246221"/>
          </a:xfrm>
          <a:prstGeom prst="rect">
            <a:avLst/>
          </a:prstGeom>
          <a:noFill/>
        </p:spPr>
        <p:txBody>
          <a:bodyPr wrap="none" rtlCol="0">
            <a:spAutoFit/>
          </a:bodyPr>
          <a:lstStyle/>
          <a:p>
            <a:pPr algn="l" fontAlgn="auto">
              <a:spcBef>
                <a:spcPts val="0"/>
              </a:spcBef>
              <a:spcAft>
                <a:spcPts val="0"/>
              </a:spcAft>
            </a:pPr>
            <a:r>
              <a:rPr kumimoji="1" lang="zh-CN" altLang="en-US" sz="1000" dirty="0">
                <a:solidFill>
                  <a:srgbClr val="FF0000"/>
                </a:solidFill>
                <a:latin typeface="Microsoft YaHei" panose="020B0503020204020204" pitchFamily="34" charset="-122"/>
                <a:ea typeface="Microsoft YaHei" panose="020B0503020204020204" pitchFamily="34" charset="-122"/>
              </a:rPr>
              <a:t>链表 </a:t>
            </a:r>
            <a:r>
              <a:rPr kumimoji="1" lang="en-US" altLang="zh-CN" sz="1000" dirty="0">
                <a:solidFill>
                  <a:srgbClr val="FF0000"/>
                </a:solidFill>
                <a:latin typeface="Microsoft YaHei" panose="020B0503020204020204" pitchFamily="34" charset="-122"/>
                <a:ea typeface="Microsoft YaHei" panose="020B0503020204020204" pitchFamily="34" charset="-122"/>
              </a:rPr>
              <a:t>:</a:t>
            </a:r>
            <a:r>
              <a:rPr kumimoji="1" lang="zh-CN" altLang="en-US" sz="1000" dirty="0">
                <a:solidFill>
                  <a:srgbClr val="FF0000"/>
                </a:solidFill>
                <a:latin typeface="Microsoft YaHei" panose="020B0503020204020204" pitchFamily="34" charset="-122"/>
                <a:ea typeface="Microsoft YaHei" panose="020B0503020204020204" pitchFamily="34" charset="-122"/>
              </a:rPr>
              <a:t> 非连续存储空间</a:t>
            </a:r>
          </a:p>
        </p:txBody>
      </p:sp>
    </p:spTree>
    <p:extLst>
      <p:ext uri="{BB962C8B-B14F-4D97-AF65-F5344CB8AC3E}">
        <p14:creationId xmlns:p14="http://schemas.microsoft.com/office/powerpoint/2010/main" val="476007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charset="0"/>
              <a:buNone/>
            </a:pPr>
            <a:r>
              <a:rPr lang="en-US" altLang="zh-CN" sz="3600">
                <a:solidFill>
                  <a:srgbClr val="FF0000"/>
                </a:solidFill>
                <a:latin typeface="微软雅黑" charset="-122"/>
                <a:ea typeface="微软雅黑" charset="-122"/>
              </a:rPr>
              <a:t>Contents</a:t>
            </a: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a:extLst/>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p>
        </p:txBody>
      </p:sp>
      <p:sp>
        <p:nvSpPr>
          <p:cNvPr id="8196" name="TextBox 9"/>
          <p:cNvSpPr txBox="1">
            <a:spLocks noChangeArrowheads="1"/>
          </p:cNvSpPr>
          <p:nvPr/>
        </p:nvSpPr>
        <p:spPr bwMode="auto">
          <a:xfrm>
            <a:off x="3563888" y="1275606"/>
            <a:ext cx="4319588" cy="261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latin typeface="微软雅黑" charset="-122"/>
                <a:ea typeface="微软雅黑" charset="-122"/>
              </a:rPr>
              <a:t>数据结构的概念</a:t>
            </a:r>
            <a:endParaRPr lang="en-US" altLang="zh-CN" sz="1400" dirty="0">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latin typeface="微软雅黑" charset="-122"/>
                <a:ea typeface="微软雅黑" charset="-122"/>
              </a:rPr>
              <a:t>内存的存储结构</a:t>
            </a:r>
            <a:endParaRPr lang="en-US" altLang="zh-CN" sz="1400" dirty="0">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latin typeface="微软雅黑" charset="-122"/>
                <a:ea typeface="微软雅黑" charset="-122"/>
              </a:rPr>
              <a:t>数据结构的分类</a:t>
            </a:r>
            <a:endParaRPr lang="en-US" altLang="zh-CN" sz="1400" dirty="0">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latin typeface="微软雅黑" charset="-122"/>
                <a:ea typeface="微软雅黑" charset="-122"/>
              </a:rPr>
              <a:t>顺序表存储方式</a:t>
            </a:r>
            <a:endParaRPr lang="en-US" altLang="zh-CN" sz="1400" dirty="0">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solidFill>
                  <a:srgbClr val="FF0000"/>
                </a:solidFill>
                <a:latin typeface="微软雅黑" charset="-122"/>
                <a:ea typeface="微软雅黑" charset="-122"/>
              </a:rPr>
              <a:t>顺序表的结构和扩充</a:t>
            </a:r>
            <a:endParaRPr lang="en-US" altLang="zh-CN" sz="1400" dirty="0">
              <a:solidFill>
                <a:srgbClr val="FF0000"/>
              </a:solidFill>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latin typeface="微软雅黑" charset="-122"/>
                <a:ea typeface="微软雅黑" charset="-122"/>
              </a:rPr>
              <a:t>顺序表增加与删除元素</a:t>
            </a:r>
            <a:endParaRPr lang="en-US" altLang="zh-CN" sz="1400" dirty="0">
              <a:latin typeface="微软雅黑" charset="-122"/>
              <a:ea typeface="微软雅黑" charset="-122"/>
            </a:endParaRPr>
          </a:p>
        </p:txBody>
      </p:sp>
    </p:spTree>
    <p:extLst>
      <p:ext uri="{BB962C8B-B14F-4D97-AF65-F5344CB8AC3E}">
        <p14:creationId xmlns:p14="http://schemas.microsoft.com/office/powerpoint/2010/main" val="3228159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a:extLst>
              <a:ext uri="{FF2B5EF4-FFF2-40B4-BE49-F238E27FC236}">
                <a16:creationId xmlns:a16="http://schemas.microsoft.com/office/drawing/2014/main" id="{ECA5DB85-4D1B-F94E-AE38-EC001B4AB17B}"/>
              </a:ext>
            </a:extLst>
          </p:cNvPr>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a:extLst>
              <a:ext uri="{FF2B5EF4-FFF2-40B4-BE49-F238E27FC236}">
                <a16:creationId xmlns:a16="http://schemas.microsoft.com/office/drawing/2014/main" id="{4379A152-73CE-0C4D-A65E-21005E5A9657}"/>
              </a:ext>
            </a:extLst>
          </p:cNvPr>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9B796E08-29D5-3E45-AE6E-09295A5E0AAA}"/>
              </a:ext>
            </a:extLst>
          </p:cNvPr>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a:extLst>
              <a:ext uri="{FF2B5EF4-FFF2-40B4-BE49-F238E27FC236}">
                <a16:creationId xmlns:a16="http://schemas.microsoft.com/office/drawing/2014/main" id="{37F08FF3-A491-9841-8E3E-55FCE5A6AFA8}"/>
              </a:ext>
            </a:extLst>
          </p:cNvPr>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a:extLst>
              <a:ext uri="{FF2B5EF4-FFF2-40B4-BE49-F238E27FC236}">
                <a16:creationId xmlns:a16="http://schemas.microsoft.com/office/drawing/2014/main" id="{A61C9820-4E47-E048-BEA5-E766D7E6537F}"/>
              </a:ext>
            </a:extLst>
          </p:cNvPr>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41F0566F-C64E-D14B-B78A-20E6536C3895}"/>
              </a:ext>
            </a:extLst>
          </p:cNvPr>
          <p:cNvSpPr/>
          <p:nvPr/>
        </p:nvSpPr>
        <p:spPr>
          <a:xfrm>
            <a:off x="3936367" y="2010555"/>
            <a:ext cx="2327881" cy="562783"/>
          </a:xfrm>
          <a:prstGeom prst="rect">
            <a:avLst/>
          </a:prstGeom>
        </p:spPr>
        <p:txBody>
          <a:bodyPr wrap="none">
            <a:spAutoFit/>
          </a:bodyPr>
          <a:lstStyle/>
          <a:p>
            <a:pPr>
              <a:lnSpc>
                <a:spcPct val="200000"/>
              </a:lnSpc>
              <a:buFont typeface="Wingdings" charset="2"/>
              <a:buChar char="u"/>
            </a:pPr>
            <a:r>
              <a:rPr lang="zh-CN" altLang="en-US" dirty="0">
                <a:latin typeface="微软雅黑" charset="-122"/>
                <a:ea typeface="微软雅黑" charset="-122"/>
              </a:rPr>
              <a:t> 知道顺序表的结构</a:t>
            </a:r>
            <a:endParaRPr lang="en-US" altLang="zh-CN" dirty="0">
              <a:latin typeface="微软雅黑" charset="-122"/>
              <a:ea typeface="微软雅黑" charset="-122"/>
            </a:endParaRPr>
          </a:p>
        </p:txBody>
      </p:sp>
    </p:spTree>
    <p:extLst>
      <p:ext uri="{BB962C8B-B14F-4D97-AF65-F5344CB8AC3E}">
        <p14:creationId xmlns:p14="http://schemas.microsoft.com/office/powerpoint/2010/main" val="1201892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latin typeface="微软雅黑" charset="-122"/>
                <a:ea typeface="微软雅黑" charset="-122"/>
              </a:rPr>
              <a:t>5.</a:t>
            </a:r>
            <a:r>
              <a:rPr lang="zh-CN" altLang="en-US" sz="2400" b="1" dirty="0">
                <a:latin typeface="微软雅黑" charset="-122"/>
                <a:ea typeface="微软雅黑" charset="-122"/>
              </a:rPr>
              <a:t> 顺序表的结构和扩充</a:t>
            </a:r>
            <a:endParaRPr lang="en-US" altLang="zh-CN" sz="2400" b="1" dirty="0">
              <a:latin typeface="微软雅黑" charset="-122"/>
              <a:ea typeface="微软雅黑" charset="-122"/>
            </a:endParaRPr>
          </a:p>
        </p:txBody>
      </p:sp>
      <p:sp>
        <p:nvSpPr>
          <p:cNvPr id="2" name="文本框 1">
            <a:extLst>
              <a:ext uri="{FF2B5EF4-FFF2-40B4-BE49-F238E27FC236}">
                <a16:creationId xmlns:a16="http://schemas.microsoft.com/office/drawing/2014/main" id="{22AE01BF-2E67-584F-AE9C-9EC9EFF323A8}"/>
              </a:ext>
            </a:extLst>
          </p:cNvPr>
          <p:cNvSpPr txBox="1"/>
          <p:nvPr/>
        </p:nvSpPr>
        <p:spPr>
          <a:xfrm>
            <a:off x="971600" y="862336"/>
            <a:ext cx="1963999" cy="646331"/>
          </a:xfrm>
          <a:prstGeom prst="rect">
            <a:avLst/>
          </a:prstGeom>
          <a:noFill/>
        </p:spPr>
        <p:txBody>
          <a:bodyPr wrap="none" rtlCol="0">
            <a:spAutoFit/>
          </a:bodyPr>
          <a:lstStyle/>
          <a:p>
            <a:pPr fontAlgn="auto">
              <a:spcBef>
                <a:spcPts val="0"/>
              </a:spcBef>
              <a:spcAft>
                <a:spcPts val="0"/>
              </a:spcAft>
            </a:pPr>
            <a:r>
              <a:rPr kumimoji="1" lang="en-US" altLang="zh-CN" dirty="0">
                <a:latin typeface="Microsoft YaHei" panose="020B0503020204020204" pitchFamily="34" charset="-122"/>
                <a:ea typeface="Microsoft YaHei" panose="020B0503020204020204" pitchFamily="34" charset="-122"/>
              </a:rPr>
              <a:t>5.1 </a:t>
            </a:r>
            <a:r>
              <a:rPr kumimoji="1" lang="zh-CN" altLang="en-US" dirty="0">
                <a:latin typeface="微软雅黑" charset="-122"/>
                <a:ea typeface="微软雅黑" charset="-122"/>
              </a:rPr>
              <a:t>顺序表的结构</a:t>
            </a:r>
            <a:endParaRPr lang="en-US" altLang="zh-CN" dirty="0">
              <a:latin typeface="微软雅黑" charset="-122"/>
              <a:ea typeface="微软雅黑" charset="-122"/>
            </a:endParaRPr>
          </a:p>
          <a:p>
            <a:pPr fontAlgn="auto">
              <a:spcBef>
                <a:spcPts val="0"/>
              </a:spcBef>
              <a:spcAft>
                <a:spcPts val="0"/>
              </a:spcAft>
            </a:pPr>
            <a:endParaRPr kumimoji="1" lang="zh-CN" altLang="en-US"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1B839297-7452-9E47-8BAE-D95CB4955D6B}"/>
              </a:ext>
            </a:extLst>
          </p:cNvPr>
          <p:cNvSpPr txBox="1"/>
          <p:nvPr/>
        </p:nvSpPr>
        <p:spPr>
          <a:xfrm>
            <a:off x="997393" y="1347614"/>
            <a:ext cx="4185761" cy="646331"/>
          </a:xfrm>
          <a:prstGeom prst="rect">
            <a:avLst/>
          </a:prstGeom>
          <a:noFill/>
        </p:spPr>
        <p:txBody>
          <a:bodyPr wrap="none" rtlCol="0">
            <a:spAutoFit/>
          </a:bodyPr>
          <a:lstStyle/>
          <a:p>
            <a:pPr fontAlgn="auto">
              <a:spcBef>
                <a:spcPts val="0"/>
              </a:spcBef>
              <a:spcAft>
                <a:spcPts val="0"/>
              </a:spcAft>
            </a:pPr>
            <a:r>
              <a:rPr lang="zh-CN" altLang="en-US" sz="1200" dirty="0">
                <a:solidFill>
                  <a:srgbClr val="FF0000"/>
                </a:solidFill>
                <a:latin typeface="Microsoft YaHei" panose="020B0503020204020204" pitchFamily="34" charset="-122"/>
                <a:ea typeface="Microsoft YaHei" panose="020B0503020204020204" pitchFamily="34" charset="-122"/>
              </a:rPr>
              <a:t>顺序表的完整信息包括两部分</a:t>
            </a:r>
            <a:r>
              <a:rPr lang="en-US" altLang="zh-CN" sz="1200" dirty="0">
                <a:solidFill>
                  <a:srgbClr val="FF0000"/>
                </a:solidFill>
                <a:latin typeface="Microsoft YaHei" panose="020B0503020204020204" pitchFamily="34" charset="-122"/>
                <a:ea typeface="Microsoft YaHei" panose="020B0503020204020204" pitchFamily="34" charset="-122"/>
              </a:rPr>
              <a:t>:</a:t>
            </a:r>
          </a:p>
          <a:p>
            <a:pPr fontAlgn="auto">
              <a:spcBef>
                <a:spcPts val="0"/>
              </a:spcBef>
              <a:spcAft>
                <a:spcPts val="0"/>
              </a:spcAft>
            </a:pPr>
            <a:r>
              <a:rPr lang="zh-CN" altLang="en-US" sz="1200" dirty="0">
                <a:latin typeface="Microsoft YaHei" panose="020B0503020204020204" pitchFamily="34" charset="-122"/>
                <a:ea typeface="Microsoft YaHei" panose="020B0503020204020204" pitchFamily="34" charset="-122"/>
              </a:rPr>
              <a:t>①数据区</a:t>
            </a:r>
            <a:endParaRPr lang="en-US" altLang="zh-CN" sz="1200" dirty="0">
              <a:latin typeface="Microsoft YaHei" panose="020B0503020204020204" pitchFamily="34" charset="-122"/>
              <a:ea typeface="Microsoft YaHei" panose="020B0503020204020204" pitchFamily="34" charset="-122"/>
            </a:endParaRPr>
          </a:p>
          <a:p>
            <a:pPr fontAlgn="auto">
              <a:spcBef>
                <a:spcPts val="0"/>
              </a:spcBef>
              <a:spcAft>
                <a:spcPts val="0"/>
              </a:spcAft>
            </a:pPr>
            <a:r>
              <a:rPr lang="zh-CN" altLang="en-US" sz="1200" dirty="0">
                <a:latin typeface="Microsoft YaHei" panose="020B0503020204020204" pitchFamily="34" charset="-122"/>
                <a:ea typeface="Microsoft YaHei" panose="020B0503020204020204" pitchFamily="34" charset="-122"/>
              </a:rPr>
              <a:t>②信息区，即元素存储区的</a:t>
            </a:r>
            <a:r>
              <a:rPr lang="zh-CN" altLang="en-US" sz="1200" b="1" dirty="0">
                <a:latin typeface="Microsoft YaHei" panose="020B0503020204020204" pitchFamily="34" charset="-122"/>
                <a:ea typeface="Microsoft YaHei" panose="020B0503020204020204" pitchFamily="34" charset="-122"/>
              </a:rPr>
              <a:t>容量</a:t>
            </a:r>
            <a:r>
              <a:rPr lang="zh-CN" altLang="en-US" sz="1200" dirty="0">
                <a:latin typeface="Microsoft YaHei" panose="020B0503020204020204" pitchFamily="34" charset="-122"/>
                <a:ea typeface="Microsoft YaHei" panose="020B0503020204020204" pitchFamily="34" charset="-122"/>
              </a:rPr>
              <a:t>和当前表中已有的</a:t>
            </a:r>
            <a:r>
              <a:rPr lang="zh-CN" altLang="en-US" sz="1200" b="1" dirty="0">
                <a:latin typeface="Microsoft YaHei" panose="020B0503020204020204" pitchFamily="34" charset="-122"/>
                <a:ea typeface="Microsoft YaHei" panose="020B0503020204020204" pitchFamily="34" charset="-122"/>
              </a:rPr>
              <a:t>元素个数</a:t>
            </a:r>
            <a:endParaRPr kumimoji="1" lang="zh-CN" altLang="en-US" sz="1200" dirty="0">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816FD57E-1D13-7F42-B64E-564EE0AB115C}"/>
              </a:ext>
            </a:extLst>
          </p:cNvPr>
          <p:cNvPicPr>
            <a:picLocks noChangeAspect="1"/>
          </p:cNvPicPr>
          <p:nvPr/>
        </p:nvPicPr>
        <p:blipFill>
          <a:blip r:embed="rId2"/>
          <a:stretch>
            <a:fillRect/>
          </a:stretch>
        </p:blipFill>
        <p:spPr>
          <a:xfrm>
            <a:off x="1126057" y="2065706"/>
            <a:ext cx="2172923" cy="2419846"/>
          </a:xfrm>
          <a:prstGeom prst="rect">
            <a:avLst/>
          </a:prstGeom>
          <a:ln>
            <a:solidFill>
              <a:schemeClr val="tx1"/>
            </a:solidFill>
          </a:ln>
        </p:spPr>
      </p:pic>
      <p:sp>
        <p:nvSpPr>
          <p:cNvPr id="26" name="矩形 25">
            <a:extLst>
              <a:ext uri="{FF2B5EF4-FFF2-40B4-BE49-F238E27FC236}">
                <a16:creationId xmlns:a16="http://schemas.microsoft.com/office/drawing/2014/main" id="{3A328958-952F-3740-B4A4-0C1881D5FEC3}"/>
              </a:ext>
            </a:extLst>
          </p:cNvPr>
          <p:cNvSpPr/>
          <p:nvPr/>
        </p:nvSpPr>
        <p:spPr>
          <a:xfrm>
            <a:off x="4580341" y="3197514"/>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4E2176F4-3C08-E744-949F-0BD368AA4610}"/>
              </a:ext>
            </a:extLst>
          </p:cNvPr>
          <p:cNvSpPr/>
          <p:nvPr/>
        </p:nvSpPr>
        <p:spPr>
          <a:xfrm>
            <a:off x="4580341" y="3279673"/>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5F3A8A81-EE66-CA4B-A0F2-D1279B8E7680}"/>
              </a:ext>
            </a:extLst>
          </p:cNvPr>
          <p:cNvSpPr/>
          <p:nvPr/>
        </p:nvSpPr>
        <p:spPr>
          <a:xfrm>
            <a:off x="4580340" y="3359357"/>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3E194627-9405-9B47-9E48-B63FD772A6E7}"/>
              </a:ext>
            </a:extLst>
          </p:cNvPr>
          <p:cNvSpPr/>
          <p:nvPr/>
        </p:nvSpPr>
        <p:spPr>
          <a:xfrm>
            <a:off x="4580339" y="3437590"/>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81584E42-7ECD-B14B-B42E-DD018D3120E4}"/>
              </a:ext>
            </a:extLst>
          </p:cNvPr>
          <p:cNvSpPr/>
          <p:nvPr/>
        </p:nvSpPr>
        <p:spPr>
          <a:xfrm>
            <a:off x="5580112" y="3517614"/>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BA48245C-5C4D-1F44-8828-53498D843C27}"/>
              </a:ext>
            </a:extLst>
          </p:cNvPr>
          <p:cNvSpPr/>
          <p:nvPr/>
        </p:nvSpPr>
        <p:spPr>
          <a:xfrm>
            <a:off x="5580112" y="3599773"/>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6000BD3D-2499-BE4B-B607-A729E032AD83}"/>
              </a:ext>
            </a:extLst>
          </p:cNvPr>
          <p:cNvSpPr/>
          <p:nvPr/>
        </p:nvSpPr>
        <p:spPr>
          <a:xfrm>
            <a:off x="5580111" y="3679457"/>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9C7743CB-7CCD-7A4C-B46A-B979D2FF56DC}"/>
              </a:ext>
            </a:extLst>
          </p:cNvPr>
          <p:cNvSpPr/>
          <p:nvPr/>
        </p:nvSpPr>
        <p:spPr>
          <a:xfrm>
            <a:off x="5580110" y="3757690"/>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D0F2889B-7F87-4547-B7A3-8004D76DD2A5}"/>
              </a:ext>
            </a:extLst>
          </p:cNvPr>
          <p:cNvSpPr/>
          <p:nvPr/>
        </p:nvSpPr>
        <p:spPr>
          <a:xfrm>
            <a:off x="5580110" y="4160763"/>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a:extLst>
              <a:ext uri="{FF2B5EF4-FFF2-40B4-BE49-F238E27FC236}">
                <a16:creationId xmlns:a16="http://schemas.microsoft.com/office/drawing/2014/main" id="{1A275967-86CF-884B-834B-4596846D4047}"/>
              </a:ext>
            </a:extLst>
          </p:cNvPr>
          <p:cNvSpPr/>
          <p:nvPr/>
        </p:nvSpPr>
        <p:spPr>
          <a:xfrm>
            <a:off x="5580110" y="4242922"/>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EB2FA303-C615-8A4B-931D-ACDB8FCDCDD9}"/>
              </a:ext>
            </a:extLst>
          </p:cNvPr>
          <p:cNvSpPr/>
          <p:nvPr/>
        </p:nvSpPr>
        <p:spPr>
          <a:xfrm>
            <a:off x="5580109" y="4322606"/>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6057C8D9-5DEB-184E-A44C-E3438C700CAA}"/>
              </a:ext>
            </a:extLst>
          </p:cNvPr>
          <p:cNvSpPr/>
          <p:nvPr/>
        </p:nvSpPr>
        <p:spPr>
          <a:xfrm>
            <a:off x="5580108" y="4400839"/>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a:extLst>
              <a:ext uri="{FF2B5EF4-FFF2-40B4-BE49-F238E27FC236}">
                <a16:creationId xmlns:a16="http://schemas.microsoft.com/office/drawing/2014/main" id="{63D0F201-21FE-1348-9110-3443E1BD1E34}"/>
              </a:ext>
            </a:extLst>
          </p:cNvPr>
          <p:cNvSpPr txBox="1"/>
          <p:nvPr/>
        </p:nvSpPr>
        <p:spPr>
          <a:xfrm>
            <a:off x="4893522" y="3239978"/>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chemeClr val="bg1"/>
                </a:solidFill>
                <a:latin typeface="Microsoft YaHei" panose="020B0503020204020204" pitchFamily="34" charset="-122"/>
                <a:ea typeface="Microsoft YaHei" panose="020B0503020204020204" pitchFamily="34" charset="-122"/>
              </a:rPr>
              <a:t>占用</a:t>
            </a:r>
          </a:p>
        </p:txBody>
      </p:sp>
      <p:sp>
        <p:nvSpPr>
          <p:cNvPr id="44" name="文本框 43">
            <a:extLst>
              <a:ext uri="{FF2B5EF4-FFF2-40B4-BE49-F238E27FC236}">
                <a16:creationId xmlns:a16="http://schemas.microsoft.com/office/drawing/2014/main" id="{5BF6EAE0-1170-C54D-B54A-BC9E94D37121}"/>
              </a:ext>
            </a:extLst>
          </p:cNvPr>
          <p:cNvSpPr txBox="1"/>
          <p:nvPr/>
        </p:nvSpPr>
        <p:spPr>
          <a:xfrm>
            <a:off x="5893295" y="3553361"/>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chemeClr val="bg1"/>
                </a:solidFill>
                <a:latin typeface="Microsoft YaHei" panose="020B0503020204020204" pitchFamily="34" charset="-122"/>
                <a:ea typeface="Microsoft YaHei" panose="020B0503020204020204" pitchFamily="34" charset="-122"/>
              </a:rPr>
              <a:t>占用</a:t>
            </a:r>
          </a:p>
        </p:txBody>
      </p:sp>
      <p:sp>
        <p:nvSpPr>
          <p:cNvPr id="49" name="文本框 48">
            <a:extLst>
              <a:ext uri="{FF2B5EF4-FFF2-40B4-BE49-F238E27FC236}">
                <a16:creationId xmlns:a16="http://schemas.microsoft.com/office/drawing/2014/main" id="{480DB85D-F051-C048-943C-62FE512A8048}"/>
              </a:ext>
            </a:extLst>
          </p:cNvPr>
          <p:cNvSpPr txBox="1"/>
          <p:nvPr/>
        </p:nvSpPr>
        <p:spPr>
          <a:xfrm>
            <a:off x="5893295" y="4211456"/>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chemeClr val="bg1"/>
                </a:solidFill>
                <a:latin typeface="Microsoft YaHei" panose="020B0503020204020204" pitchFamily="34" charset="-122"/>
                <a:ea typeface="Microsoft YaHei" panose="020B0503020204020204" pitchFamily="34" charset="-122"/>
              </a:rPr>
              <a:t>占用</a:t>
            </a:r>
          </a:p>
        </p:txBody>
      </p:sp>
      <p:sp>
        <p:nvSpPr>
          <p:cNvPr id="50" name="矩形 49">
            <a:extLst>
              <a:ext uri="{FF2B5EF4-FFF2-40B4-BE49-F238E27FC236}">
                <a16:creationId xmlns:a16="http://schemas.microsoft.com/office/drawing/2014/main" id="{3FBDF04E-6FD0-5941-9E29-3CEB43545E03}"/>
              </a:ext>
            </a:extLst>
          </p:cNvPr>
          <p:cNvSpPr/>
          <p:nvPr/>
        </p:nvSpPr>
        <p:spPr>
          <a:xfrm>
            <a:off x="5581536" y="319678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a:extLst>
              <a:ext uri="{FF2B5EF4-FFF2-40B4-BE49-F238E27FC236}">
                <a16:creationId xmlns:a16="http://schemas.microsoft.com/office/drawing/2014/main" id="{F586CFB5-0C0E-C44B-82A8-E206A9FB3112}"/>
              </a:ext>
            </a:extLst>
          </p:cNvPr>
          <p:cNvSpPr/>
          <p:nvPr/>
        </p:nvSpPr>
        <p:spPr>
          <a:xfrm>
            <a:off x="5581536" y="327894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190C64FC-AA4A-7243-AE79-8D6D30D2D6ED}"/>
              </a:ext>
            </a:extLst>
          </p:cNvPr>
          <p:cNvSpPr/>
          <p:nvPr/>
        </p:nvSpPr>
        <p:spPr>
          <a:xfrm>
            <a:off x="5581535" y="335863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a:extLst>
              <a:ext uri="{FF2B5EF4-FFF2-40B4-BE49-F238E27FC236}">
                <a16:creationId xmlns:a16="http://schemas.microsoft.com/office/drawing/2014/main" id="{2BFF8FDE-ABCC-6E49-883E-463B87F75093}"/>
              </a:ext>
            </a:extLst>
          </p:cNvPr>
          <p:cNvSpPr/>
          <p:nvPr/>
        </p:nvSpPr>
        <p:spPr>
          <a:xfrm>
            <a:off x="5581534" y="343686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a:extLst>
              <a:ext uri="{FF2B5EF4-FFF2-40B4-BE49-F238E27FC236}">
                <a16:creationId xmlns:a16="http://schemas.microsoft.com/office/drawing/2014/main" id="{1379E7AC-41A2-E549-97D1-D79765A3E17A}"/>
              </a:ext>
            </a:extLst>
          </p:cNvPr>
          <p:cNvSpPr/>
          <p:nvPr/>
        </p:nvSpPr>
        <p:spPr>
          <a:xfrm>
            <a:off x="5580113" y="383630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a:extLst>
              <a:ext uri="{FF2B5EF4-FFF2-40B4-BE49-F238E27FC236}">
                <a16:creationId xmlns:a16="http://schemas.microsoft.com/office/drawing/2014/main" id="{3E07521A-FD11-6743-B8DD-1BDA96E1C51F}"/>
              </a:ext>
            </a:extLst>
          </p:cNvPr>
          <p:cNvSpPr/>
          <p:nvPr/>
        </p:nvSpPr>
        <p:spPr>
          <a:xfrm>
            <a:off x="5580113" y="391846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060CF0E0-34ED-FD42-BB75-E9F8D1DF554F}"/>
              </a:ext>
            </a:extLst>
          </p:cNvPr>
          <p:cNvSpPr/>
          <p:nvPr/>
        </p:nvSpPr>
        <p:spPr>
          <a:xfrm>
            <a:off x="5580112" y="399815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a:extLst>
              <a:ext uri="{FF2B5EF4-FFF2-40B4-BE49-F238E27FC236}">
                <a16:creationId xmlns:a16="http://schemas.microsoft.com/office/drawing/2014/main" id="{2CE48D62-1F22-FC4C-B94C-1FD323B2C53D}"/>
              </a:ext>
            </a:extLst>
          </p:cNvPr>
          <p:cNvSpPr/>
          <p:nvPr/>
        </p:nvSpPr>
        <p:spPr>
          <a:xfrm>
            <a:off x="5580111" y="407638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a:extLst>
              <a:ext uri="{FF2B5EF4-FFF2-40B4-BE49-F238E27FC236}">
                <a16:creationId xmlns:a16="http://schemas.microsoft.com/office/drawing/2014/main" id="{A6DD1C96-859F-E84D-B114-E1500B62B031}"/>
              </a:ext>
            </a:extLst>
          </p:cNvPr>
          <p:cNvSpPr/>
          <p:nvPr/>
        </p:nvSpPr>
        <p:spPr>
          <a:xfrm>
            <a:off x="4580330" y="415944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矩形 58">
            <a:extLst>
              <a:ext uri="{FF2B5EF4-FFF2-40B4-BE49-F238E27FC236}">
                <a16:creationId xmlns:a16="http://schemas.microsoft.com/office/drawing/2014/main" id="{820D9EF2-6913-3A42-8A28-C31E2B94C930}"/>
              </a:ext>
            </a:extLst>
          </p:cNvPr>
          <p:cNvSpPr/>
          <p:nvPr/>
        </p:nvSpPr>
        <p:spPr>
          <a:xfrm>
            <a:off x="4580330" y="424160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a:extLst>
              <a:ext uri="{FF2B5EF4-FFF2-40B4-BE49-F238E27FC236}">
                <a16:creationId xmlns:a16="http://schemas.microsoft.com/office/drawing/2014/main" id="{3A4EB7BC-0D64-D042-9F09-035329A43498}"/>
              </a:ext>
            </a:extLst>
          </p:cNvPr>
          <p:cNvSpPr/>
          <p:nvPr/>
        </p:nvSpPr>
        <p:spPr>
          <a:xfrm>
            <a:off x="4580329" y="432129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a:extLst>
              <a:ext uri="{FF2B5EF4-FFF2-40B4-BE49-F238E27FC236}">
                <a16:creationId xmlns:a16="http://schemas.microsoft.com/office/drawing/2014/main" id="{F5413589-3F75-0945-BD45-8284AEADDE89}"/>
              </a:ext>
            </a:extLst>
          </p:cNvPr>
          <p:cNvSpPr/>
          <p:nvPr/>
        </p:nvSpPr>
        <p:spPr>
          <a:xfrm>
            <a:off x="4580328" y="439952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a:extLst>
              <a:ext uri="{FF2B5EF4-FFF2-40B4-BE49-F238E27FC236}">
                <a16:creationId xmlns:a16="http://schemas.microsoft.com/office/drawing/2014/main" id="{5E0B6C29-F409-A642-AB8D-90D38BD7BC50}"/>
              </a:ext>
            </a:extLst>
          </p:cNvPr>
          <p:cNvSpPr/>
          <p:nvPr/>
        </p:nvSpPr>
        <p:spPr>
          <a:xfrm>
            <a:off x="4578907" y="352875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a:extLst>
              <a:ext uri="{FF2B5EF4-FFF2-40B4-BE49-F238E27FC236}">
                <a16:creationId xmlns:a16="http://schemas.microsoft.com/office/drawing/2014/main" id="{B42A5658-9101-8942-969F-6DC717AAE733}"/>
              </a:ext>
            </a:extLst>
          </p:cNvPr>
          <p:cNvSpPr/>
          <p:nvPr/>
        </p:nvSpPr>
        <p:spPr>
          <a:xfrm>
            <a:off x="4578907" y="361091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11ABA381-C3A5-B04B-A23E-A4C9B3E57D22}"/>
              </a:ext>
            </a:extLst>
          </p:cNvPr>
          <p:cNvSpPr/>
          <p:nvPr/>
        </p:nvSpPr>
        <p:spPr>
          <a:xfrm>
            <a:off x="4578906" y="369059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a:extLst>
              <a:ext uri="{FF2B5EF4-FFF2-40B4-BE49-F238E27FC236}">
                <a16:creationId xmlns:a16="http://schemas.microsoft.com/office/drawing/2014/main" id="{FA8E0F61-0976-6647-8EAB-B0A727DFA002}"/>
              </a:ext>
            </a:extLst>
          </p:cNvPr>
          <p:cNvSpPr/>
          <p:nvPr/>
        </p:nvSpPr>
        <p:spPr>
          <a:xfrm>
            <a:off x="4578905" y="376882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a:extLst>
              <a:ext uri="{FF2B5EF4-FFF2-40B4-BE49-F238E27FC236}">
                <a16:creationId xmlns:a16="http://schemas.microsoft.com/office/drawing/2014/main" id="{84381048-BF42-144C-AA1A-322F945AD6FB}"/>
              </a:ext>
            </a:extLst>
          </p:cNvPr>
          <p:cNvSpPr/>
          <p:nvPr/>
        </p:nvSpPr>
        <p:spPr>
          <a:xfrm>
            <a:off x="4578904" y="3826515"/>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a:extLst>
              <a:ext uri="{FF2B5EF4-FFF2-40B4-BE49-F238E27FC236}">
                <a16:creationId xmlns:a16="http://schemas.microsoft.com/office/drawing/2014/main" id="{6F00F56B-F54E-3742-AC8B-8BE4FB9C5DFF}"/>
              </a:ext>
            </a:extLst>
          </p:cNvPr>
          <p:cNvSpPr/>
          <p:nvPr/>
        </p:nvSpPr>
        <p:spPr>
          <a:xfrm>
            <a:off x="4578904" y="3908674"/>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0" name="矩形 69">
            <a:extLst>
              <a:ext uri="{FF2B5EF4-FFF2-40B4-BE49-F238E27FC236}">
                <a16:creationId xmlns:a16="http://schemas.microsoft.com/office/drawing/2014/main" id="{5CECF4A0-CB36-8348-9D5D-572FA606298D}"/>
              </a:ext>
            </a:extLst>
          </p:cNvPr>
          <p:cNvSpPr/>
          <p:nvPr/>
        </p:nvSpPr>
        <p:spPr>
          <a:xfrm>
            <a:off x="4578903" y="3988358"/>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77402FAC-B6D5-D244-977F-3C4F136AC9A2}"/>
              </a:ext>
            </a:extLst>
          </p:cNvPr>
          <p:cNvSpPr/>
          <p:nvPr/>
        </p:nvSpPr>
        <p:spPr>
          <a:xfrm>
            <a:off x="4578902" y="4066591"/>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文本框 71">
            <a:extLst>
              <a:ext uri="{FF2B5EF4-FFF2-40B4-BE49-F238E27FC236}">
                <a16:creationId xmlns:a16="http://schemas.microsoft.com/office/drawing/2014/main" id="{3F213066-0C71-2A44-94E0-191F8CEFE152}"/>
              </a:ext>
            </a:extLst>
          </p:cNvPr>
          <p:cNvSpPr txBox="1"/>
          <p:nvPr/>
        </p:nvSpPr>
        <p:spPr>
          <a:xfrm>
            <a:off x="4892016" y="3874168"/>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chemeClr val="bg1"/>
                </a:solidFill>
                <a:latin typeface="Microsoft YaHei" panose="020B0503020204020204" pitchFamily="34" charset="-122"/>
                <a:ea typeface="Microsoft YaHei" panose="020B0503020204020204" pitchFamily="34" charset="-122"/>
              </a:rPr>
              <a:t>占用</a:t>
            </a:r>
          </a:p>
        </p:txBody>
      </p:sp>
      <p:sp>
        <p:nvSpPr>
          <p:cNvPr id="12" name="文本框 11">
            <a:extLst>
              <a:ext uri="{FF2B5EF4-FFF2-40B4-BE49-F238E27FC236}">
                <a16:creationId xmlns:a16="http://schemas.microsoft.com/office/drawing/2014/main" id="{EC6A8C6B-7210-A447-AC83-5D08C5CC33BB}"/>
              </a:ext>
            </a:extLst>
          </p:cNvPr>
          <p:cNvSpPr txBox="1"/>
          <p:nvPr/>
        </p:nvSpPr>
        <p:spPr>
          <a:xfrm>
            <a:off x="4499992" y="2919760"/>
            <a:ext cx="2031325" cy="461665"/>
          </a:xfrm>
          <a:prstGeom prst="rect">
            <a:avLst/>
          </a:prstGeom>
          <a:noFill/>
        </p:spPr>
        <p:txBody>
          <a:bodyPr wrap="none" rtlCol="0">
            <a:spAutoFit/>
          </a:bodyPr>
          <a:lstStyle/>
          <a:p>
            <a:pPr algn="l" fontAlgn="auto">
              <a:spcBef>
                <a:spcPts val="0"/>
              </a:spcBef>
              <a:spcAft>
                <a:spcPts val="0"/>
              </a:spcAft>
            </a:pPr>
            <a:r>
              <a:rPr kumimoji="1" lang="zh-CN" altLang="en-US" sz="1200" dirty="0">
                <a:latin typeface="Microsoft YaHei" panose="020B0503020204020204" pitchFamily="34" charset="-122"/>
                <a:ea typeface="Microsoft YaHei" panose="020B0503020204020204" pitchFamily="34" charset="-122"/>
              </a:rPr>
              <a:t>顺序表存储的空间是连续的</a:t>
            </a:r>
            <a:endParaRPr kumimoji="1" lang="en-US" altLang="zh-CN" sz="1200" dirty="0">
              <a:latin typeface="Microsoft YaHei" panose="020B0503020204020204" pitchFamily="34" charset="-122"/>
              <a:ea typeface="Microsoft YaHei" panose="020B0503020204020204" pitchFamily="34" charset="-122"/>
            </a:endParaRPr>
          </a:p>
          <a:p>
            <a:pPr algn="l" fontAlgn="auto">
              <a:spcBef>
                <a:spcPts val="0"/>
              </a:spcBef>
              <a:spcAft>
                <a:spcPts val="0"/>
              </a:spcAft>
            </a:pPr>
            <a:endParaRPr kumimoji="1" lang="zh-CN" altLang="en-US"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76052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a:extLst>
              <a:ext uri="{FF2B5EF4-FFF2-40B4-BE49-F238E27FC236}">
                <a16:creationId xmlns:a16="http://schemas.microsoft.com/office/drawing/2014/main" id="{2FB319D2-CE1C-D842-B30B-EB8ACBB49701}"/>
              </a:ext>
            </a:extLst>
          </p:cNvPr>
          <p:cNvSpPr/>
          <p:nvPr/>
        </p:nvSpPr>
        <p:spPr>
          <a:xfrm>
            <a:off x="4509343" y="402280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28A8ADFF-9E11-B343-B385-19E86FBAC66A}"/>
              </a:ext>
            </a:extLst>
          </p:cNvPr>
          <p:cNvSpPr/>
          <p:nvPr/>
        </p:nvSpPr>
        <p:spPr>
          <a:xfrm>
            <a:off x="4509343" y="394064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latin typeface="微软雅黑" charset="-122"/>
                <a:ea typeface="微软雅黑" charset="-122"/>
              </a:rPr>
              <a:t>5.</a:t>
            </a:r>
            <a:r>
              <a:rPr lang="zh-CN" altLang="en-US" sz="2400" b="1" dirty="0">
                <a:latin typeface="微软雅黑" charset="-122"/>
                <a:ea typeface="微软雅黑" charset="-122"/>
              </a:rPr>
              <a:t> 顺序表的结构和扩充</a:t>
            </a:r>
            <a:endParaRPr lang="en-US" altLang="zh-CN" sz="2400" b="1" dirty="0">
              <a:latin typeface="微软雅黑" charset="-122"/>
              <a:ea typeface="微软雅黑" charset="-122"/>
            </a:endParaRPr>
          </a:p>
        </p:txBody>
      </p:sp>
      <p:sp>
        <p:nvSpPr>
          <p:cNvPr id="2" name="文本框 1">
            <a:extLst>
              <a:ext uri="{FF2B5EF4-FFF2-40B4-BE49-F238E27FC236}">
                <a16:creationId xmlns:a16="http://schemas.microsoft.com/office/drawing/2014/main" id="{22AE01BF-2E67-584F-AE9C-9EC9EFF323A8}"/>
              </a:ext>
            </a:extLst>
          </p:cNvPr>
          <p:cNvSpPr txBox="1"/>
          <p:nvPr/>
        </p:nvSpPr>
        <p:spPr>
          <a:xfrm>
            <a:off x="971600" y="862336"/>
            <a:ext cx="1963999" cy="646331"/>
          </a:xfrm>
          <a:prstGeom prst="rect">
            <a:avLst/>
          </a:prstGeom>
          <a:noFill/>
        </p:spPr>
        <p:txBody>
          <a:bodyPr wrap="none" rtlCol="0">
            <a:spAutoFit/>
          </a:bodyPr>
          <a:lstStyle/>
          <a:p>
            <a:pPr fontAlgn="auto">
              <a:spcBef>
                <a:spcPts val="0"/>
              </a:spcBef>
              <a:spcAft>
                <a:spcPts val="0"/>
              </a:spcAft>
            </a:pPr>
            <a:r>
              <a:rPr kumimoji="1" lang="en-US" altLang="zh-CN" dirty="0">
                <a:latin typeface="Microsoft YaHei" panose="020B0503020204020204" pitchFamily="34" charset="-122"/>
                <a:ea typeface="Microsoft YaHei" panose="020B0503020204020204" pitchFamily="34" charset="-122"/>
              </a:rPr>
              <a:t>5.2 </a:t>
            </a:r>
            <a:r>
              <a:rPr kumimoji="1" lang="zh-CN" altLang="en-US" dirty="0">
                <a:latin typeface="微软雅黑" charset="-122"/>
                <a:ea typeface="微软雅黑" charset="-122"/>
              </a:rPr>
              <a:t>顺序表的扩充</a:t>
            </a:r>
            <a:endParaRPr lang="en-US" altLang="zh-CN" dirty="0">
              <a:latin typeface="微软雅黑" charset="-122"/>
              <a:ea typeface="微软雅黑" charset="-122"/>
            </a:endParaRPr>
          </a:p>
          <a:p>
            <a:pPr fontAlgn="auto">
              <a:spcBef>
                <a:spcPts val="0"/>
              </a:spcBef>
              <a:spcAft>
                <a:spcPts val="0"/>
              </a:spcAft>
            </a:pPr>
            <a:endParaRPr kumimoji="1" lang="zh-CN" altLang="en-US"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1B839297-7452-9E47-8BAE-D95CB4955D6B}"/>
              </a:ext>
            </a:extLst>
          </p:cNvPr>
          <p:cNvSpPr txBox="1"/>
          <p:nvPr/>
        </p:nvSpPr>
        <p:spPr>
          <a:xfrm>
            <a:off x="995228" y="1516335"/>
            <a:ext cx="2669320" cy="276999"/>
          </a:xfrm>
          <a:prstGeom prst="rect">
            <a:avLst/>
          </a:prstGeom>
          <a:noFill/>
        </p:spPr>
        <p:txBody>
          <a:bodyPr wrap="none" rtlCol="0">
            <a:spAutoFit/>
          </a:bodyPr>
          <a:lstStyle/>
          <a:p>
            <a:pPr fontAlgn="auto">
              <a:spcBef>
                <a:spcPts val="0"/>
              </a:spcBef>
              <a:spcAft>
                <a:spcPts val="0"/>
              </a:spcAft>
            </a:pPr>
            <a:r>
              <a:rPr lang="zh-CN" altLang="en-US" sz="1200" dirty="0">
                <a:latin typeface="Microsoft YaHei" panose="020B0503020204020204" pitchFamily="34" charset="-122"/>
                <a:ea typeface="Microsoft YaHei" panose="020B0503020204020204" pitchFamily="34" charset="-122"/>
              </a:rPr>
              <a:t>数据区更换为存储空间更大的区域时</a:t>
            </a:r>
            <a:endParaRPr kumimoji="1" lang="zh-CN" altLang="en-US" sz="1200"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F2711A2A-1324-314A-B7E9-D5FD7A8F3164}"/>
              </a:ext>
            </a:extLst>
          </p:cNvPr>
          <p:cNvSpPr txBox="1"/>
          <p:nvPr/>
        </p:nvSpPr>
        <p:spPr>
          <a:xfrm>
            <a:off x="952809" y="2211710"/>
            <a:ext cx="6827510" cy="1200329"/>
          </a:xfrm>
          <a:prstGeom prst="rect">
            <a:avLst/>
          </a:prstGeom>
          <a:noFill/>
        </p:spPr>
        <p:txBody>
          <a:bodyPr wrap="none" rtlCol="0">
            <a:spAutoFit/>
          </a:bodyPr>
          <a:lstStyle/>
          <a:p>
            <a:r>
              <a:rPr lang="zh-CN" altLang="en-US" sz="1200" b="1" dirty="0">
                <a:latin typeface="Microsoft YaHei" panose="020B0503020204020204" pitchFamily="34" charset="-122"/>
                <a:ea typeface="Microsoft YaHei" panose="020B0503020204020204" pitchFamily="34" charset="-122"/>
              </a:rPr>
              <a:t>扩充的两种策略</a:t>
            </a:r>
            <a:endParaRPr lang="zh-CN" altLang="en-US" sz="1200" dirty="0">
              <a:latin typeface="Microsoft YaHei" panose="020B0503020204020204" pitchFamily="34" charset="-122"/>
              <a:ea typeface="Microsoft YaHei" panose="020B0503020204020204" pitchFamily="34" charset="-122"/>
            </a:endParaRPr>
          </a:p>
          <a:p>
            <a:r>
              <a:rPr lang="zh-CN" altLang="en-US" sz="1200" dirty="0">
                <a:latin typeface="Microsoft YaHei" panose="020B0503020204020204" pitchFamily="34" charset="-122"/>
                <a:ea typeface="Microsoft YaHei" panose="020B0503020204020204" pitchFamily="34" charset="-122"/>
              </a:rPr>
              <a:t>①每次扩充增加固定数目的存储位置，如每次扩充增加</a:t>
            </a:r>
            <a:r>
              <a:rPr lang="en-US" altLang="zh-CN" sz="1200" dirty="0">
                <a:latin typeface="Microsoft YaHei" panose="020B0503020204020204" pitchFamily="34" charset="-122"/>
                <a:ea typeface="Microsoft YaHei" panose="020B0503020204020204" pitchFamily="34" charset="-122"/>
              </a:rPr>
              <a:t>10</a:t>
            </a:r>
            <a:r>
              <a:rPr lang="zh-CN" altLang="en-US" sz="1200" dirty="0">
                <a:latin typeface="Microsoft YaHei" panose="020B0503020204020204" pitchFamily="34" charset="-122"/>
                <a:ea typeface="Microsoft YaHei" panose="020B0503020204020204" pitchFamily="34" charset="-122"/>
              </a:rPr>
              <a:t>个元素位置，这种策略可称为线性增长</a:t>
            </a:r>
          </a:p>
          <a:p>
            <a:r>
              <a:rPr lang="zh-CN" altLang="en-US" sz="1200" dirty="0">
                <a:latin typeface="Microsoft YaHei" panose="020B0503020204020204" pitchFamily="34" charset="-122"/>
                <a:ea typeface="Microsoft YaHei" panose="020B0503020204020204" pitchFamily="34" charset="-122"/>
              </a:rPr>
              <a:t>特点：节省空间，但是扩充操作频繁，操作次数多。</a:t>
            </a:r>
          </a:p>
          <a:p>
            <a:endParaRPr lang="en-US" altLang="zh-CN" sz="1200" dirty="0">
              <a:latin typeface="Microsoft YaHei" panose="020B0503020204020204" pitchFamily="34" charset="-122"/>
              <a:ea typeface="Microsoft YaHei" panose="020B0503020204020204" pitchFamily="34" charset="-122"/>
            </a:endParaRPr>
          </a:p>
          <a:p>
            <a:r>
              <a:rPr lang="zh-CN" altLang="en-US" sz="1200" dirty="0">
                <a:latin typeface="Microsoft YaHei" panose="020B0503020204020204" pitchFamily="34" charset="-122"/>
                <a:ea typeface="Microsoft YaHei" panose="020B0503020204020204" pitchFamily="34" charset="-122"/>
              </a:rPr>
              <a:t>②每次扩充容量加倍，如每次扩充增加一倍存储空间。</a:t>
            </a:r>
          </a:p>
          <a:p>
            <a:r>
              <a:rPr lang="zh-CN" altLang="en-US" sz="1200" dirty="0">
                <a:latin typeface="Microsoft YaHei" panose="020B0503020204020204" pitchFamily="34" charset="-122"/>
                <a:ea typeface="Microsoft YaHei" panose="020B0503020204020204" pitchFamily="34" charset="-122"/>
              </a:rPr>
              <a:t>特点：减少了扩充操作的执行次数，但可能会浪费空间资源 </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 以空间换时间，推荐的方式</a:t>
            </a:r>
          </a:p>
        </p:txBody>
      </p:sp>
      <p:sp>
        <p:nvSpPr>
          <p:cNvPr id="8" name="矩形 7">
            <a:extLst>
              <a:ext uri="{FF2B5EF4-FFF2-40B4-BE49-F238E27FC236}">
                <a16:creationId xmlns:a16="http://schemas.microsoft.com/office/drawing/2014/main" id="{3D094288-B30C-4E48-9BBD-6C5C11E57822}"/>
              </a:ext>
            </a:extLst>
          </p:cNvPr>
          <p:cNvSpPr/>
          <p:nvPr/>
        </p:nvSpPr>
        <p:spPr>
          <a:xfrm>
            <a:off x="1018459" y="3609406"/>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58F86E2C-C631-394A-85D6-009F672A3130}"/>
              </a:ext>
            </a:extLst>
          </p:cNvPr>
          <p:cNvSpPr/>
          <p:nvPr/>
        </p:nvSpPr>
        <p:spPr>
          <a:xfrm>
            <a:off x="1018459" y="3691565"/>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7D2ED1B9-6FB0-EB4E-B1E2-8471B4418EDB}"/>
              </a:ext>
            </a:extLst>
          </p:cNvPr>
          <p:cNvSpPr/>
          <p:nvPr/>
        </p:nvSpPr>
        <p:spPr>
          <a:xfrm>
            <a:off x="1018458" y="3771249"/>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70AE71B0-87DE-2C42-8AE8-85B4AEB13FD4}"/>
              </a:ext>
            </a:extLst>
          </p:cNvPr>
          <p:cNvSpPr/>
          <p:nvPr/>
        </p:nvSpPr>
        <p:spPr>
          <a:xfrm>
            <a:off x="1018457" y="3849482"/>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011EF6F0-FFF7-D34D-A7CA-CA0860DA8B44}"/>
              </a:ext>
            </a:extLst>
          </p:cNvPr>
          <p:cNvSpPr/>
          <p:nvPr/>
        </p:nvSpPr>
        <p:spPr>
          <a:xfrm>
            <a:off x="2018230" y="3929506"/>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8AA36977-E55D-0246-AE10-611EDAE6574D}"/>
              </a:ext>
            </a:extLst>
          </p:cNvPr>
          <p:cNvSpPr/>
          <p:nvPr/>
        </p:nvSpPr>
        <p:spPr>
          <a:xfrm>
            <a:off x="2018230" y="4011665"/>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56FD7E92-46B7-8A48-9C6B-45045F64D9D1}"/>
              </a:ext>
            </a:extLst>
          </p:cNvPr>
          <p:cNvSpPr/>
          <p:nvPr/>
        </p:nvSpPr>
        <p:spPr>
          <a:xfrm>
            <a:off x="2018229" y="4091349"/>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A96B4069-D8CE-8347-B39B-19264470314B}"/>
              </a:ext>
            </a:extLst>
          </p:cNvPr>
          <p:cNvSpPr/>
          <p:nvPr/>
        </p:nvSpPr>
        <p:spPr>
          <a:xfrm>
            <a:off x="2018228" y="4169582"/>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F6BBCCB5-B12E-2E4B-BCD2-FD4CE6F81711}"/>
              </a:ext>
            </a:extLst>
          </p:cNvPr>
          <p:cNvSpPr/>
          <p:nvPr/>
        </p:nvSpPr>
        <p:spPr>
          <a:xfrm>
            <a:off x="2018228" y="4572655"/>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94B16666-2324-C040-90EA-10E7A8D460C9}"/>
              </a:ext>
            </a:extLst>
          </p:cNvPr>
          <p:cNvSpPr/>
          <p:nvPr/>
        </p:nvSpPr>
        <p:spPr>
          <a:xfrm>
            <a:off x="2018228" y="4654814"/>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2A21589B-1FCD-CE49-82DE-A009458AD09D}"/>
              </a:ext>
            </a:extLst>
          </p:cNvPr>
          <p:cNvSpPr/>
          <p:nvPr/>
        </p:nvSpPr>
        <p:spPr>
          <a:xfrm>
            <a:off x="2018227" y="4734498"/>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613BD6A6-4EC4-2C4D-9882-8165FB89F816}"/>
              </a:ext>
            </a:extLst>
          </p:cNvPr>
          <p:cNvSpPr/>
          <p:nvPr/>
        </p:nvSpPr>
        <p:spPr>
          <a:xfrm>
            <a:off x="2018226" y="4812731"/>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29800494-CEFB-7541-A6D7-2C8B1876E9DC}"/>
              </a:ext>
            </a:extLst>
          </p:cNvPr>
          <p:cNvSpPr txBox="1"/>
          <p:nvPr/>
        </p:nvSpPr>
        <p:spPr>
          <a:xfrm>
            <a:off x="1211587" y="3642436"/>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chemeClr val="bg1"/>
                </a:solidFill>
                <a:latin typeface="Microsoft YaHei" panose="020B0503020204020204" pitchFamily="34" charset="-122"/>
                <a:ea typeface="Microsoft YaHei" panose="020B0503020204020204" pitchFamily="34" charset="-122"/>
              </a:rPr>
              <a:t>占用</a:t>
            </a:r>
          </a:p>
        </p:txBody>
      </p:sp>
      <p:sp>
        <p:nvSpPr>
          <p:cNvPr id="26" name="矩形 25">
            <a:extLst>
              <a:ext uri="{FF2B5EF4-FFF2-40B4-BE49-F238E27FC236}">
                <a16:creationId xmlns:a16="http://schemas.microsoft.com/office/drawing/2014/main" id="{FB0D24D6-2A4D-6E41-A88F-2BEDC2523833}"/>
              </a:ext>
            </a:extLst>
          </p:cNvPr>
          <p:cNvSpPr/>
          <p:nvPr/>
        </p:nvSpPr>
        <p:spPr>
          <a:xfrm>
            <a:off x="2019654" y="360868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A104B58A-21A6-C343-8AFE-5F96076EA656}"/>
              </a:ext>
            </a:extLst>
          </p:cNvPr>
          <p:cNvSpPr/>
          <p:nvPr/>
        </p:nvSpPr>
        <p:spPr>
          <a:xfrm>
            <a:off x="2019654" y="369084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C088F379-1338-4F41-B1EE-041C97B753B6}"/>
              </a:ext>
            </a:extLst>
          </p:cNvPr>
          <p:cNvSpPr/>
          <p:nvPr/>
        </p:nvSpPr>
        <p:spPr>
          <a:xfrm>
            <a:off x="2019653" y="377052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9C770E51-0437-EB4C-BE8D-2B3EA1DC1CA1}"/>
              </a:ext>
            </a:extLst>
          </p:cNvPr>
          <p:cNvSpPr/>
          <p:nvPr/>
        </p:nvSpPr>
        <p:spPr>
          <a:xfrm>
            <a:off x="2019652" y="384875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D6DD2EDB-535D-E84A-A1C7-580C8A62A43F}"/>
              </a:ext>
            </a:extLst>
          </p:cNvPr>
          <p:cNvSpPr/>
          <p:nvPr/>
        </p:nvSpPr>
        <p:spPr>
          <a:xfrm>
            <a:off x="2018231" y="424820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D47CE1D3-08C3-F648-AD6B-A266F68CD262}"/>
              </a:ext>
            </a:extLst>
          </p:cNvPr>
          <p:cNvSpPr/>
          <p:nvPr/>
        </p:nvSpPr>
        <p:spPr>
          <a:xfrm>
            <a:off x="2018231" y="433036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305866F4-C636-3F4A-82D1-B8E8A76F2768}"/>
              </a:ext>
            </a:extLst>
          </p:cNvPr>
          <p:cNvSpPr/>
          <p:nvPr/>
        </p:nvSpPr>
        <p:spPr>
          <a:xfrm>
            <a:off x="2018230" y="441004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E48DA118-F043-AE4F-AF81-1CB4FC479F97}"/>
              </a:ext>
            </a:extLst>
          </p:cNvPr>
          <p:cNvSpPr/>
          <p:nvPr/>
        </p:nvSpPr>
        <p:spPr>
          <a:xfrm>
            <a:off x="2018229" y="448827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A43CC043-9AC2-614B-8C24-593028DF19A8}"/>
              </a:ext>
            </a:extLst>
          </p:cNvPr>
          <p:cNvSpPr/>
          <p:nvPr/>
        </p:nvSpPr>
        <p:spPr>
          <a:xfrm>
            <a:off x="1018448" y="457133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09DF3360-C03B-CA47-B2BF-1BC9D25093F4}"/>
              </a:ext>
            </a:extLst>
          </p:cNvPr>
          <p:cNvSpPr/>
          <p:nvPr/>
        </p:nvSpPr>
        <p:spPr>
          <a:xfrm>
            <a:off x="1018448" y="465349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0F8E55C4-65D8-0A4A-89E7-353607326015}"/>
              </a:ext>
            </a:extLst>
          </p:cNvPr>
          <p:cNvSpPr/>
          <p:nvPr/>
        </p:nvSpPr>
        <p:spPr>
          <a:xfrm>
            <a:off x="1018447" y="473318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9B791249-48EC-7747-9CBA-21E029CEA4A3}"/>
              </a:ext>
            </a:extLst>
          </p:cNvPr>
          <p:cNvSpPr/>
          <p:nvPr/>
        </p:nvSpPr>
        <p:spPr>
          <a:xfrm>
            <a:off x="1018446" y="481141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19BA8AC7-1B3B-864F-BF22-C5AFFFD2A0CD}"/>
              </a:ext>
            </a:extLst>
          </p:cNvPr>
          <p:cNvSpPr/>
          <p:nvPr/>
        </p:nvSpPr>
        <p:spPr>
          <a:xfrm>
            <a:off x="1017025" y="394064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F8D991D1-8B79-2546-9CC9-633CCD4D0023}"/>
              </a:ext>
            </a:extLst>
          </p:cNvPr>
          <p:cNvSpPr/>
          <p:nvPr/>
        </p:nvSpPr>
        <p:spPr>
          <a:xfrm>
            <a:off x="1017025" y="402280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a:extLst>
              <a:ext uri="{FF2B5EF4-FFF2-40B4-BE49-F238E27FC236}">
                <a16:creationId xmlns:a16="http://schemas.microsoft.com/office/drawing/2014/main" id="{5C7B5E13-182D-F64E-A0A1-474273386B48}"/>
              </a:ext>
            </a:extLst>
          </p:cNvPr>
          <p:cNvSpPr/>
          <p:nvPr/>
        </p:nvSpPr>
        <p:spPr>
          <a:xfrm>
            <a:off x="1017024" y="410248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8DB3F50F-A370-4C40-9EE1-29137DDC3D8C}"/>
              </a:ext>
            </a:extLst>
          </p:cNvPr>
          <p:cNvSpPr/>
          <p:nvPr/>
        </p:nvSpPr>
        <p:spPr>
          <a:xfrm>
            <a:off x="1017023" y="418072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7E6B68D5-C884-0346-93E8-9C13D00AF09D}"/>
              </a:ext>
            </a:extLst>
          </p:cNvPr>
          <p:cNvSpPr/>
          <p:nvPr/>
        </p:nvSpPr>
        <p:spPr>
          <a:xfrm>
            <a:off x="1017022" y="4238407"/>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AF5B7E79-B3FF-874E-81F2-8FF0C8749018}"/>
              </a:ext>
            </a:extLst>
          </p:cNvPr>
          <p:cNvSpPr/>
          <p:nvPr/>
        </p:nvSpPr>
        <p:spPr>
          <a:xfrm>
            <a:off x="1017022" y="4320566"/>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4" name="矩形 43">
            <a:extLst>
              <a:ext uri="{FF2B5EF4-FFF2-40B4-BE49-F238E27FC236}">
                <a16:creationId xmlns:a16="http://schemas.microsoft.com/office/drawing/2014/main" id="{E26A2DAE-1E82-A047-875C-F5DBA4FC81AF}"/>
              </a:ext>
            </a:extLst>
          </p:cNvPr>
          <p:cNvSpPr/>
          <p:nvPr/>
        </p:nvSpPr>
        <p:spPr>
          <a:xfrm>
            <a:off x="1017021" y="4400250"/>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a:extLst>
              <a:ext uri="{FF2B5EF4-FFF2-40B4-BE49-F238E27FC236}">
                <a16:creationId xmlns:a16="http://schemas.microsoft.com/office/drawing/2014/main" id="{EB9F74F5-2CA1-3343-A59D-6E0B82298134}"/>
              </a:ext>
            </a:extLst>
          </p:cNvPr>
          <p:cNvSpPr/>
          <p:nvPr/>
        </p:nvSpPr>
        <p:spPr>
          <a:xfrm>
            <a:off x="1017020" y="4478483"/>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98EFEEA1-5538-144D-8AB4-14291DDD47FB}"/>
              </a:ext>
            </a:extLst>
          </p:cNvPr>
          <p:cNvSpPr/>
          <p:nvPr/>
        </p:nvSpPr>
        <p:spPr>
          <a:xfrm>
            <a:off x="4510777" y="3609406"/>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a:extLst>
              <a:ext uri="{FF2B5EF4-FFF2-40B4-BE49-F238E27FC236}">
                <a16:creationId xmlns:a16="http://schemas.microsoft.com/office/drawing/2014/main" id="{398C65CD-63E7-304A-90FF-938CBDBD1E62}"/>
              </a:ext>
            </a:extLst>
          </p:cNvPr>
          <p:cNvSpPr/>
          <p:nvPr/>
        </p:nvSpPr>
        <p:spPr>
          <a:xfrm>
            <a:off x="4510777" y="3691565"/>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08685616-9ED9-7B4F-9CBE-68E0444AE24F}"/>
              </a:ext>
            </a:extLst>
          </p:cNvPr>
          <p:cNvSpPr/>
          <p:nvPr/>
        </p:nvSpPr>
        <p:spPr>
          <a:xfrm>
            <a:off x="4510776" y="3771249"/>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a:extLst>
              <a:ext uri="{FF2B5EF4-FFF2-40B4-BE49-F238E27FC236}">
                <a16:creationId xmlns:a16="http://schemas.microsoft.com/office/drawing/2014/main" id="{8071FB49-71E3-264C-9A7E-DFF7836E2BD7}"/>
              </a:ext>
            </a:extLst>
          </p:cNvPr>
          <p:cNvSpPr/>
          <p:nvPr/>
        </p:nvSpPr>
        <p:spPr>
          <a:xfrm>
            <a:off x="4510775" y="3849482"/>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a:extLst>
              <a:ext uri="{FF2B5EF4-FFF2-40B4-BE49-F238E27FC236}">
                <a16:creationId xmlns:a16="http://schemas.microsoft.com/office/drawing/2014/main" id="{B0025450-2FD7-574C-825C-5CCCC508851E}"/>
              </a:ext>
            </a:extLst>
          </p:cNvPr>
          <p:cNvSpPr/>
          <p:nvPr/>
        </p:nvSpPr>
        <p:spPr>
          <a:xfrm>
            <a:off x="5510548" y="3929506"/>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46D272AD-9A85-0D43-B337-2539A9DE3F98}"/>
              </a:ext>
            </a:extLst>
          </p:cNvPr>
          <p:cNvSpPr/>
          <p:nvPr/>
        </p:nvSpPr>
        <p:spPr>
          <a:xfrm>
            <a:off x="5510548" y="4011665"/>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a:extLst>
              <a:ext uri="{FF2B5EF4-FFF2-40B4-BE49-F238E27FC236}">
                <a16:creationId xmlns:a16="http://schemas.microsoft.com/office/drawing/2014/main" id="{15DCEA42-C0A4-3945-A8A6-61C70FB8CF4F}"/>
              </a:ext>
            </a:extLst>
          </p:cNvPr>
          <p:cNvSpPr/>
          <p:nvPr/>
        </p:nvSpPr>
        <p:spPr>
          <a:xfrm>
            <a:off x="5510547" y="4091349"/>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a:extLst>
              <a:ext uri="{FF2B5EF4-FFF2-40B4-BE49-F238E27FC236}">
                <a16:creationId xmlns:a16="http://schemas.microsoft.com/office/drawing/2014/main" id="{F44A5E6C-D915-1E43-8C47-22164573DD08}"/>
              </a:ext>
            </a:extLst>
          </p:cNvPr>
          <p:cNvSpPr/>
          <p:nvPr/>
        </p:nvSpPr>
        <p:spPr>
          <a:xfrm>
            <a:off x="5510546" y="4169582"/>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a:extLst>
              <a:ext uri="{FF2B5EF4-FFF2-40B4-BE49-F238E27FC236}">
                <a16:creationId xmlns:a16="http://schemas.microsoft.com/office/drawing/2014/main" id="{79FB1AE4-063F-004F-B874-431902684307}"/>
              </a:ext>
            </a:extLst>
          </p:cNvPr>
          <p:cNvSpPr/>
          <p:nvPr/>
        </p:nvSpPr>
        <p:spPr>
          <a:xfrm>
            <a:off x="5510546" y="4572655"/>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A16A2F77-625E-E647-AE87-DBFA96DB1349}"/>
              </a:ext>
            </a:extLst>
          </p:cNvPr>
          <p:cNvSpPr/>
          <p:nvPr/>
        </p:nvSpPr>
        <p:spPr>
          <a:xfrm>
            <a:off x="5510546" y="4654814"/>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a:extLst>
              <a:ext uri="{FF2B5EF4-FFF2-40B4-BE49-F238E27FC236}">
                <a16:creationId xmlns:a16="http://schemas.microsoft.com/office/drawing/2014/main" id="{7D896678-AAEA-C640-A37E-7219BBB3E14B}"/>
              </a:ext>
            </a:extLst>
          </p:cNvPr>
          <p:cNvSpPr/>
          <p:nvPr/>
        </p:nvSpPr>
        <p:spPr>
          <a:xfrm>
            <a:off x="5510545" y="4734498"/>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a:extLst>
              <a:ext uri="{FF2B5EF4-FFF2-40B4-BE49-F238E27FC236}">
                <a16:creationId xmlns:a16="http://schemas.microsoft.com/office/drawing/2014/main" id="{592CB6CC-C4DA-5543-9E93-012CC9C8F270}"/>
              </a:ext>
            </a:extLst>
          </p:cNvPr>
          <p:cNvSpPr/>
          <p:nvPr/>
        </p:nvSpPr>
        <p:spPr>
          <a:xfrm>
            <a:off x="5510544" y="4812731"/>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文本框 58">
            <a:extLst>
              <a:ext uri="{FF2B5EF4-FFF2-40B4-BE49-F238E27FC236}">
                <a16:creationId xmlns:a16="http://schemas.microsoft.com/office/drawing/2014/main" id="{35CE79A1-7382-7440-8972-5728D4E4AF89}"/>
              </a:ext>
            </a:extLst>
          </p:cNvPr>
          <p:cNvSpPr txBox="1"/>
          <p:nvPr/>
        </p:nvSpPr>
        <p:spPr>
          <a:xfrm>
            <a:off x="4643132" y="3726199"/>
            <a:ext cx="732191" cy="400110"/>
          </a:xfrm>
          <a:prstGeom prst="rect">
            <a:avLst/>
          </a:prstGeom>
          <a:noFill/>
        </p:spPr>
        <p:txBody>
          <a:bodyPr wrap="square" rtlCol="0">
            <a:spAutoFit/>
          </a:bodyPr>
          <a:lstStyle/>
          <a:p>
            <a:pPr algn="l" fontAlgn="auto">
              <a:spcBef>
                <a:spcPts val="0"/>
              </a:spcBef>
              <a:spcAft>
                <a:spcPts val="0"/>
              </a:spcAft>
            </a:pPr>
            <a:r>
              <a:rPr kumimoji="1" lang="zh-CN" altLang="en-US" sz="2000" dirty="0">
                <a:solidFill>
                  <a:schemeClr val="bg1"/>
                </a:solidFill>
                <a:latin typeface="Microsoft YaHei" panose="020B0503020204020204" pitchFamily="34" charset="-122"/>
                <a:ea typeface="Microsoft YaHei" panose="020B0503020204020204" pitchFamily="34" charset="-122"/>
              </a:rPr>
              <a:t>占用</a:t>
            </a:r>
          </a:p>
        </p:txBody>
      </p:sp>
      <p:sp>
        <p:nvSpPr>
          <p:cNvPr id="60" name="矩形 59">
            <a:extLst>
              <a:ext uri="{FF2B5EF4-FFF2-40B4-BE49-F238E27FC236}">
                <a16:creationId xmlns:a16="http://schemas.microsoft.com/office/drawing/2014/main" id="{E2985AD8-A38E-FD44-909C-1783CC6CD060}"/>
              </a:ext>
            </a:extLst>
          </p:cNvPr>
          <p:cNvSpPr/>
          <p:nvPr/>
        </p:nvSpPr>
        <p:spPr>
          <a:xfrm>
            <a:off x="5511972" y="360868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a:extLst>
              <a:ext uri="{FF2B5EF4-FFF2-40B4-BE49-F238E27FC236}">
                <a16:creationId xmlns:a16="http://schemas.microsoft.com/office/drawing/2014/main" id="{26D21FDF-9CF6-3147-832B-D7652505F79F}"/>
              </a:ext>
            </a:extLst>
          </p:cNvPr>
          <p:cNvSpPr/>
          <p:nvPr/>
        </p:nvSpPr>
        <p:spPr>
          <a:xfrm>
            <a:off x="5511972" y="369084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a:extLst>
              <a:ext uri="{FF2B5EF4-FFF2-40B4-BE49-F238E27FC236}">
                <a16:creationId xmlns:a16="http://schemas.microsoft.com/office/drawing/2014/main" id="{E206F80D-DF75-1D4C-9A19-6C75712A57AF}"/>
              </a:ext>
            </a:extLst>
          </p:cNvPr>
          <p:cNvSpPr/>
          <p:nvPr/>
        </p:nvSpPr>
        <p:spPr>
          <a:xfrm>
            <a:off x="5511971" y="377052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a:extLst>
              <a:ext uri="{FF2B5EF4-FFF2-40B4-BE49-F238E27FC236}">
                <a16:creationId xmlns:a16="http://schemas.microsoft.com/office/drawing/2014/main" id="{46E3FD13-5C52-FE46-A6CA-7400964467E3}"/>
              </a:ext>
            </a:extLst>
          </p:cNvPr>
          <p:cNvSpPr/>
          <p:nvPr/>
        </p:nvSpPr>
        <p:spPr>
          <a:xfrm>
            <a:off x="5511970" y="384875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3F9D0484-AD5F-094D-AF09-6F4D61532ADF}"/>
              </a:ext>
            </a:extLst>
          </p:cNvPr>
          <p:cNvSpPr/>
          <p:nvPr/>
        </p:nvSpPr>
        <p:spPr>
          <a:xfrm>
            <a:off x="5510549" y="424820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E350DFC6-A46C-6C43-A308-32F2A1E5EE3B}"/>
              </a:ext>
            </a:extLst>
          </p:cNvPr>
          <p:cNvSpPr/>
          <p:nvPr/>
        </p:nvSpPr>
        <p:spPr>
          <a:xfrm>
            <a:off x="5510549" y="433036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a:extLst>
              <a:ext uri="{FF2B5EF4-FFF2-40B4-BE49-F238E27FC236}">
                <a16:creationId xmlns:a16="http://schemas.microsoft.com/office/drawing/2014/main" id="{53ED18DA-4D2D-6245-AD4C-0D4B9FEE5BC6}"/>
              </a:ext>
            </a:extLst>
          </p:cNvPr>
          <p:cNvSpPr/>
          <p:nvPr/>
        </p:nvSpPr>
        <p:spPr>
          <a:xfrm>
            <a:off x="5510548" y="441004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a:extLst>
              <a:ext uri="{FF2B5EF4-FFF2-40B4-BE49-F238E27FC236}">
                <a16:creationId xmlns:a16="http://schemas.microsoft.com/office/drawing/2014/main" id="{6053782E-3364-9A48-BF94-83974D560700}"/>
              </a:ext>
            </a:extLst>
          </p:cNvPr>
          <p:cNvSpPr/>
          <p:nvPr/>
        </p:nvSpPr>
        <p:spPr>
          <a:xfrm>
            <a:off x="5510547" y="448827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a:extLst>
              <a:ext uri="{FF2B5EF4-FFF2-40B4-BE49-F238E27FC236}">
                <a16:creationId xmlns:a16="http://schemas.microsoft.com/office/drawing/2014/main" id="{8EC73B79-EF83-A149-83DB-8380E147B958}"/>
              </a:ext>
            </a:extLst>
          </p:cNvPr>
          <p:cNvSpPr/>
          <p:nvPr/>
        </p:nvSpPr>
        <p:spPr>
          <a:xfrm>
            <a:off x="4510766" y="457133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a:extLst>
              <a:ext uri="{FF2B5EF4-FFF2-40B4-BE49-F238E27FC236}">
                <a16:creationId xmlns:a16="http://schemas.microsoft.com/office/drawing/2014/main" id="{EF76A0AB-684E-5B4F-A9D7-2D705C7B5574}"/>
              </a:ext>
            </a:extLst>
          </p:cNvPr>
          <p:cNvSpPr/>
          <p:nvPr/>
        </p:nvSpPr>
        <p:spPr>
          <a:xfrm>
            <a:off x="4510766" y="465349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a:extLst>
              <a:ext uri="{FF2B5EF4-FFF2-40B4-BE49-F238E27FC236}">
                <a16:creationId xmlns:a16="http://schemas.microsoft.com/office/drawing/2014/main" id="{93C9AD9D-DF60-8C4A-B767-6A11E57938B6}"/>
              </a:ext>
            </a:extLst>
          </p:cNvPr>
          <p:cNvSpPr/>
          <p:nvPr/>
        </p:nvSpPr>
        <p:spPr>
          <a:xfrm>
            <a:off x="4510765" y="473318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702E1F8D-26B8-2B4D-84D4-34D92A39A2CA}"/>
              </a:ext>
            </a:extLst>
          </p:cNvPr>
          <p:cNvSpPr/>
          <p:nvPr/>
        </p:nvSpPr>
        <p:spPr>
          <a:xfrm>
            <a:off x="4510764" y="481141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矩形 73">
            <a:extLst>
              <a:ext uri="{FF2B5EF4-FFF2-40B4-BE49-F238E27FC236}">
                <a16:creationId xmlns:a16="http://schemas.microsoft.com/office/drawing/2014/main" id="{7AFEB0CF-4FC4-8840-8737-7480E2DC3DA8}"/>
              </a:ext>
            </a:extLst>
          </p:cNvPr>
          <p:cNvSpPr/>
          <p:nvPr/>
        </p:nvSpPr>
        <p:spPr>
          <a:xfrm>
            <a:off x="4509342" y="410248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a:extLst>
              <a:ext uri="{FF2B5EF4-FFF2-40B4-BE49-F238E27FC236}">
                <a16:creationId xmlns:a16="http://schemas.microsoft.com/office/drawing/2014/main" id="{C8C95A68-1B61-B343-979D-9D88CB6D9354}"/>
              </a:ext>
            </a:extLst>
          </p:cNvPr>
          <p:cNvSpPr/>
          <p:nvPr/>
        </p:nvSpPr>
        <p:spPr>
          <a:xfrm>
            <a:off x="4509341" y="418072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a:extLst>
              <a:ext uri="{FF2B5EF4-FFF2-40B4-BE49-F238E27FC236}">
                <a16:creationId xmlns:a16="http://schemas.microsoft.com/office/drawing/2014/main" id="{CD663717-7623-3F45-B88C-0A526195CC04}"/>
              </a:ext>
            </a:extLst>
          </p:cNvPr>
          <p:cNvSpPr/>
          <p:nvPr/>
        </p:nvSpPr>
        <p:spPr>
          <a:xfrm>
            <a:off x="4509340" y="4238407"/>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76">
            <a:extLst>
              <a:ext uri="{FF2B5EF4-FFF2-40B4-BE49-F238E27FC236}">
                <a16:creationId xmlns:a16="http://schemas.microsoft.com/office/drawing/2014/main" id="{66EAEB87-893A-F343-BC75-EE144419C87F}"/>
              </a:ext>
            </a:extLst>
          </p:cNvPr>
          <p:cNvSpPr/>
          <p:nvPr/>
        </p:nvSpPr>
        <p:spPr>
          <a:xfrm>
            <a:off x="4509340" y="4320566"/>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8" name="矩形 77">
            <a:extLst>
              <a:ext uri="{FF2B5EF4-FFF2-40B4-BE49-F238E27FC236}">
                <a16:creationId xmlns:a16="http://schemas.microsoft.com/office/drawing/2014/main" id="{E0522740-074F-1A4D-BAF9-BC2DAE54422C}"/>
              </a:ext>
            </a:extLst>
          </p:cNvPr>
          <p:cNvSpPr/>
          <p:nvPr/>
        </p:nvSpPr>
        <p:spPr>
          <a:xfrm>
            <a:off x="4509339" y="4400250"/>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矩形 78">
            <a:extLst>
              <a:ext uri="{FF2B5EF4-FFF2-40B4-BE49-F238E27FC236}">
                <a16:creationId xmlns:a16="http://schemas.microsoft.com/office/drawing/2014/main" id="{4E12898A-055B-624E-8B55-17AE5A0FD2EF}"/>
              </a:ext>
            </a:extLst>
          </p:cNvPr>
          <p:cNvSpPr/>
          <p:nvPr/>
        </p:nvSpPr>
        <p:spPr>
          <a:xfrm>
            <a:off x="4509338" y="4478483"/>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箭头连接符 4">
            <a:extLst>
              <a:ext uri="{FF2B5EF4-FFF2-40B4-BE49-F238E27FC236}">
                <a16:creationId xmlns:a16="http://schemas.microsoft.com/office/drawing/2014/main" id="{0657495C-5350-4D40-B2EA-7CFA3DF8A38E}"/>
              </a:ext>
            </a:extLst>
          </p:cNvPr>
          <p:cNvCxnSpPr>
            <a:cxnSpLocks/>
          </p:cNvCxnSpPr>
          <p:nvPr/>
        </p:nvCxnSpPr>
        <p:spPr>
          <a:xfrm>
            <a:off x="3203848" y="4180720"/>
            <a:ext cx="1080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912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a:extLst>
              <a:ext uri="{FF2B5EF4-FFF2-40B4-BE49-F238E27FC236}">
                <a16:creationId xmlns:a16="http://schemas.microsoft.com/office/drawing/2014/main" id="{2FB319D2-CE1C-D842-B30B-EB8ACBB49701}"/>
              </a:ext>
            </a:extLst>
          </p:cNvPr>
          <p:cNvSpPr/>
          <p:nvPr/>
        </p:nvSpPr>
        <p:spPr>
          <a:xfrm>
            <a:off x="4570567" y="239125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28A8ADFF-9E11-B343-B385-19E86FBAC66A}"/>
              </a:ext>
            </a:extLst>
          </p:cNvPr>
          <p:cNvSpPr/>
          <p:nvPr/>
        </p:nvSpPr>
        <p:spPr>
          <a:xfrm>
            <a:off x="4570567" y="230909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latin typeface="微软雅黑" charset="-122"/>
                <a:ea typeface="微软雅黑" charset="-122"/>
              </a:rPr>
              <a:t>5.</a:t>
            </a:r>
            <a:r>
              <a:rPr lang="zh-CN" altLang="en-US" sz="2400" b="1" dirty="0">
                <a:latin typeface="微软雅黑" charset="-122"/>
                <a:ea typeface="微软雅黑" charset="-122"/>
              </a:rPr>
              <a:t> 顺序表的结构和扩充</a:t>
            </a:r>
            <a:endParaRPr lang="en-US" altLang="zh-CN" sz="2400" b="1" dirty="0">
              <a:latin typeface="微软雅黑" charset="-122"/>
              <a:ea typeface="微软雅黑" charset="-122"/>
            </a:endParaRPr>
          </a:p>
        </p:txBody>
      </p:sp>
      <p:sp>
        <p:nvSpPr>
          <p:cNvPr id="2" name="文本框 1">
            <a:extLst>
              <a:ext uri="{FF2B5EF4-FFF2-40B4-BE49-F238E27FC236}">
                <a16:creationId xmlns:a16="http://schemas.microsoft.com/office/drawing/2014/main" id="{22AE01BF-2E67-584F-AE9C-9EC9EFF323A8}"/>
              </a:ext>
            </a:extLst>
          </p:cNvPr>
          <p:cNvSpPr txBox="1"/>
          <p:nvPr/>
        </p:nvSpPr>
        <p:spPr>
          <a:xfrm>
            <a:off x="971600" y="862336"/>
            <a:ext cx="2206053" cy="923330"/>
          </a:xfrm>
          <a:prstGeom prst="rect">
            <a:avLst/>
          </a:prstGeom>
          <a:noFill/>
        </p:spPr>
        <p:txBody>
          <a:bodyPr wrap="none" rtlCol="0">
            <a:spAutoFit/>
          </a:bodyPr>
          <a:lstStyle/>
          <a:p>
            <a:pPr fontAlgn="auto">
              <a:spcBef>
                <a:spcPts val="0"/>
              </a:spcBef>
              <a:spcAft>
                <a:spcPts val="0"/>
              </a:spcAft>
            </a:pPr>
            <a:r>
              <a:rPr kumimoji="1" lang="en-US" altLang="zh-CN" dirty="0">
                <a:latin typeface="Microsoft YaHei" panose="020B0503020204020204" pitchFamily="34" charset="-122"/>
                <a:ea typeface="Microsoft YaHei" panose="020B0503020204020204" pitchFamily="34" charset="-122"/>
              </a:rPr>
              <a:t>5.3</a:t>
            </a:r>
            <a:r>
              <a:rPr kumimoji="1" lang="zh-CN" altLang="en-US" dirty="0">
                <a:latin typeface="Microsoft YaHei" panose="020B0503020204020204" pitchFamily="34" charset="-122"/>
                <a:ea typeface="Microsoft YaHei" panose="020B0503020204020204" pitchFamily="34" charset="-122"/>
              </a:rPr>
              <a:t> 元素存储区替换</a:t>
            </a:r>
          </a:p>
          <a:p>
            <a:pPr fontAlgn="auto">
              <a:spcBef>
                <a:spcPts val="0"/>
              </a:spcBef>
              <a:spcAft>
                <a:spcPts val="0"/>
              </a:spcAft>
            </a:pPr>
            <a:endParaRPr lang="en-US" altLang="zh-CN" dirty="0">
              <a:latin typeface="微软雅黑" charset="-122"/>
              <a:ea typeface="微软雅黑" charset="-122"/>
            </a:endParaRPr>
          </a:p>
          <a:p>
            <a:pPr fontAlgn="auto">
              <a:spcBef>
                <a:spcPts val="0"/>
              </a:spcBef>
              <a:spcAft>
                <a:spcPts val="0"/>
              </a:spcAft>
            </a:pPr>
            <a:endParaRPr kumimoji="1" lang="zh-CN" altLang="en-US"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3D094288-B30C-4E48-9BBD-6C5C11E57822}"/>
              </a:ext>
            </a:extLst>
          </p:cNvPr>
          <p:cNvSpPr/>
          <p:nvPr/>
        </p:nvSpPr>
        <p:spPr>
          <a:xfrm>
            <a:off x="1079683" y="1977859"/>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58F86E2C-C631-394A-85D6-009F672A3130}"/>
              </a:ext>
            </a:extLst>
          </p:cNvPr>
          <p:cNvSpPr/>
          <p:nvPr/>
        </p:nvSpPr>
        <p:spPr>
          <a:xfrm>
            <a:off x="1079683" y="2060018"/>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7D2ED1B9-6FB0-EB4E-B1E2-8471B4418EDB}"/>
              </a:ext>
            </a:extLst>
          </p:cNvPr>
          <p:cNvSpPr/>
          <p:nvPr/>
        </p:nvSpPr>
        <p:spPr>
          <a:xfrm>
            <a:off x="1079682" y="2139702"/>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70AE71B0-87DE-2C42-8AE8-85B4AEB13FD4}"/>
              </a:ext>
            </a:extLst>
          </p:cNvPr>
          <p:cNvSpPr/>
          <p:nvPr/>
        </p:nvSpPr>
        <p:spPr>
          <a:xfrm>
            <a:off x="1079681" y="2217935"/>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011EF6F0-FFF7-D34D-A7CA-CA0860DA8B44}"/>
              </a:ext>
            </a:extLst>
          </p:cNvPr>
          <p:cNvSpPr/>
          <p:nvPr/>
        </p:nvSpPr>
        <p:spPr>
          <a:xfrm>
            <a:off x="2079454" y="229795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8AA36977-E55D-0246-AE10-611EDAE6574D}"/>
              </a:ext>
            </a:extLst>
          </p:cNvPr>
          <p:cNvSpPr/>
          <p:nvPr/>
        </p:nvSpPr>
        <p:spPr>
          <a:xfrm>
            <a:off x="2079454" y="238011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56FD7E92-46B7-8A48-9C6B-45045F64D9D1}"/>
              </a:ext>
            </a:extLst>
          </p:cNvPr>
          <p:cNvSpPr/>
          <p:nvPr/>
        </p:nvSpPr>
        <p:spPr>
          <a:xfrm>
            <a:off x="2079453" y="245980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A96B4069-D8CE-8347-B39B-19264470314B}"/>
              </a:ext>
            </a:extLst>
          </p:cNvPr>
          <p:cNvSpPr/>
          <p:nvPr/>
        </p:nvSpPr>
        <p:spPr>
          <a:xfrm>
            <a:off x="2079452" y="253803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F6BBCCB5-B12E-2E4B-BCD2-FD4CE6F81711}"/>
              </a:ext>
            </a:extLst>
          </p:cNvPr>
          <p:cNvSpPr/>
          <p:nvPr/>
        </p:nvSpPr>
        <p:spPr>
          <a:xfrm>
            <a:off x="2079452" y="294110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94B16666-2324-C040-90EA-10E7A8D460C9}"/>
              </a:ext>
            </a:extLst>
          </p:cNvPr>
          <p:cNvSpPr/>
          <p:nvPr/>
        </p:nvSpPr>
        <p:spPr>
          <a:xfrm>
            <a:off x="2079452" y="302326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2A21589B-1FCD-CE49-82DE-A009458AD09D}"/>
              </a:ext>
            </a:extLst>
          </p:cNvPr>
          <p:cNvSpPr/>
          <p:nvPr/>
        </p:nvSpPr>
        <p:spPr>
          <a:xfrm>
            <a:off x="2079451" y="310295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613BD6A6-4EC4-2C4D-9882-8165FB89F816}"/>
              </a:ext>
            </a:extLst>
          </p:cNvPr>
          <p:cNvSpPr/>
          <p:nvPr/>
        </p:nvSpPr>
        <p:spPr>
          <a:xfrm>
            <a:off x="2079450" y="318118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29800494-CEFB-7541-A6D7-2C8B1876E9DC}"/>
              </a:ext>
            </a:extLst>
          </p:cNvPr>
          <p:cNvSpPr txBox="1"/>
          <p:nvPr/>
        </p:nvSpPr>
        <p:spPr>
          <a:xfrm>
            <a:off x="1272811" y="2010889"/>
            <a:ext cx="646331"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chemeClr val="bg1"/>
                </a:solidFill>
                <a:latin typeface="Microsoft YaHei" panose="020B0503020204020204" pitchFamily="34" charset="-122"/>
                <a:ea typeface="Microsoft YaHei" panose="020B0503020204020204" pitchFamily="34" charset="-122"/>
              </a:rPr>
              <a:t>顺序表</a:t>
            </a:r>
          </a:p>
        </p:txBody>
      </p:sp>
      <p:sp>
        <p:nvSpPr>
          <p:cNvPr id="26" name="矩形 25">
            <a:extLst>
              <a:ext uri="{FF2B5EF4-FFF2-40B4-BE49-F238E27FC236}">
                <a16:creationId xmlns:a16="http://schemas.microsoft.com/office/drawing/2014/main" id="{FB0D24D6-2A4D-6E41-A88F-2BEDC2523833}"/>
              </a:ext>
            </a:extLst>
          </p:cNvPr>
          <p:cNvSpPr/>
          <p:nvPr/>
        </p:nvSpPr>
        <p:spPr>
          <a:xfrm>
            <a:off x="2080878" y="197713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A104B58A-21A6-C343-8AFE-5F96076EA656}"/>
              </a:ext>
            </a:extLst>
          </p:cNvPr>
          <p:cNvSpPr/>
          <p:nvPr/>
        </p:nvSpPr>
        <p:spPr>
          <a:xfrm>
            <a:off x="2080878" y="205929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C088F379-1338-4F41-B1EE-041C97B753B6}"/>
              </a:ext>
            </a:extLst>
          </p:cNvPr>
          <p:cNvSpPr/>
          <p:nvPr/>
        </p:nvSpPr>
        <p:spPr>
          <a:xfrm>
            <a:off x="2080877" y="213897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9C770E51-0437-EB4C-BE8D-2B3EA1DC1CA1}"/>
              </a:ext>
            </a:extLst>
          </p:cNvPr>
          <p:cNvSpPr/>
          <p:nvPr/>
        </p:nvSpPr>
        <p:spPr>
          <a:xfrm>
            <a:off x="2080876" y="221721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D6DD2EDB-535D-E84A-A1C7-580C8A62A43F}"/>
              </a:ext>
            </a:extLst>
          </p:cNvPr>
          <p:cNvSpPr/>
          <p:nvPr/>
        </p:nvSpPr>
        <p:spPr>
          <a:xfrm>
            <a:off x="2079455" y="261665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D47CE1D3-08C3-F648-AD6B-A266F68CD262}"/>
              </a:ext>
            </a:extLst>
          </p:cNvPr>
          <p:cNvSpPr/>
          <p:nvPr/>
        </p:nvSpPr>
        <p:spPr>
          <a:xfrm>
            <a:off x="2079455" y="269881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305866F4-C636-3F4A-82D1-B8E8A76F2768}"/>
              </a:ext>
            </a:extLst>
          </p:cNvPr>
          <p:cNvSpPr/>
          <p:nvPr/>
        </p:nvSpPr>
        <p:spPr>
          <a:xfrm>
            <a:off x="2079454" y="277849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E48DA118-F043-AE4F-AF81-1CB4FC479F97}"/>
              </a:ext>
            </a:extLst>
          </p:cNvPr>
          <p:cNvSpPr/>
          <p:nvPr/>
        </p:nvSpPr>
        <p:spPr>
          <a:xfrm>
            <a:off x="2079453" y="285673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A43CC043-9AC2-614B-8C24-593028DF19A8}"/>
              </a:ext>
            </a:extLst>
          </p:cNvPr>
          <p:cNvSpPr/>
          <p:nvPr/>
        </p:nvSpPr>
        <p:spPr>
          <a:xfrm>
            <a:off x="1079672" y="293979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09DF3360-C03B-CA47-B2BF-1BC9D25093F4}"/>
              </a:ext>
            </a:extLst>
          </p:cNvPr>
          <p:cNvSpPr/>
          <p:nvPr/>
        </p:nvSpPr>
        <p:spPr>
          <a:xfrm>
            <a:off x="1079672" y="302195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0F8E55C4-65D8-0A4A-89E7-353607326015}"/>
              </a:ext>
            </a:extLst>
          </p:cNvPr>
          <p:cNvSpPr/>
          <p:nvPr/>
        </p:nvSpPr>
        <p:spPr>
          <a:xfrm>
            <a:off x="1079671" y="310163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9B791249-48EC-7747-9CBA-21E029CEA4A3}"/>
              </a:ext>
            </a:extLst>
          </p:cNvPr>
          <p:cNvSpPr/>
          <p:nvPr/>
        </p:nvSpPr>
        <p:spPr>
          <a:xfrm>
            <a:off x="1079670" y="317986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19BA8AC7-1B3B-864F-BF22-C5AFFFD2A0CD}"/>
              </a:ext>
            </a:extLst>
          </p:cNvPr>
          <p:cNvSpPr/>
          <p:nvPr/>
        </p:nvSpPr>
        <p:spPr>
          <a:xfrm>
            <a:off x="1078249" y="230909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F8D991D1-8B79-2546-9CC9-633CCD4D0023}"/>
              </a:ext>
            </a:extLst>
          </p:cNvPr>
          <p:cNvSpPr/>
          <p:nvPr/>
        </p:nvSpPr>
        <p:spPr>
          <a:xfrm>
            <a:off x="1078249" y="239125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a:extLst>
              <a:ext uri="{FF2B5EF4-FFF2-40B4-BE49-F238E27FC236}">
                <a16:creationId xmlns:a16="http://schemas.microsoft.com/office/drawing/2014/main" id="{5C7B5E13-182D-F64E-A0A1-474273386B48}"/>
              </a:ext>
            </a:extLst>
          </p:cNvPr>
          <p:cNvSpPr/>
          <p:nvPr/>
        </p:nvSpPr>
        <p:spPr>
          <a:xfrm>
            <a:off x="1078248" y="247094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8DB3F50F-A370-4C40-9EE1-29137DDC3D8C}"/>
              </a:ext>
            </a:extLst>
          </p:cNvPr>
          <p:cNvSpPr/>
          <p:nvPr/>
        </p:nvSpPr>
        <p:spPr>
          <a:xfrm>
            <a:off x="1078247" y="254917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7E6B68D5-C884-0346-93E8-9C13D00AF09D}"/>
              </a:ext>
            </a:extLst>
          </p:cNvPr>
          <p:cNvSpPr/>
          <p:nvPr/>
        </p:nvSpPr>
        <p:spPr>
          <a:xfrm>
            <a:off x="1078246" y="260686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AF5B7E79-B3FF-874E-81F2-8FF0C8749018}"/>
              </a:ext>
            </a:extLst>
          </p:cNvPr>
          <p:cNvSpPr/>
          <p:nvPr/>
        </p:nvSpPr>
        <p:spPr>
          <a:xfrm>
            <a:off x="1078246" y="268901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4" name="矩形 43">
            <a:extLst>
              <a:ext uri="{FF2B5EF4-FFF2-40B4-BE49-F238E27FC236}">
                <a16:creationId xmlns:a16="http://schemas.microsoft.com/office/drawing/2014/main" id="{E26A2DAE-1E82-A047-875C-F5DBA4FC81AF}"/>
              </a:ext>
            </a:extLst>
          </p:cNvPr>
          <p:cNvSpPr/>
          <p:nvPr/>
        </p:nvSpPr>
        <p:spPr>
          <a:xfrm>
            <a:off x="1078245" y="276870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a:extLst>
              <a:ext uri="{FF2B5EF4-FFF2-40B4-BE49-F238E27FC236}">
                <a16:creationId xmlns:a16="http://schemas.microsoft.com/office/drawing/2014/main" id="{EB9F74F5-2CA1-3343-A59D-6E0B82298134}"/>
              </a:ext>
            </a:extLst>
          </p:cNvPr>
          <p:cNvSpPr/>
          <p:nvPr/>
        </p:nvSpPr>
        <p:spPr>
          <a:xfrm>
            <a:off x="1078244" y="284693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98EFEEA1-5538-144D-8AB4-14291DDD47FB}"/>
              </a:ext>
            </a:extLst>
          </p:cNvPr>
          <p:cNvSpPr/>
          <p:nvPr/>
        </p:nvSpPr>
        <p:spPr>
          <a:xfrm>
            <a:off x="4572001" y="197785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a:extLst>
              <a:ext uri="{FF2B5EF4-FFF2-40B4-BE49-F238E27FC236}">
                <a16:creationId xmlns:a16="http://schemas.microsoft.com/office/drawing/2014/main" id="{398C65CD-63E7-304A-90FF-938CBDBD1E62}"/>
              </a:ext>
            </a:extLst>
          </p:cNvPr>
          <p:cNvSpPr/>
          <p:nvPr/>
        </p:nvSpPr>
        <p:spPr>
          <a:xfrm>
            <a:off x="4572001" y="206001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08685616-9ED9-7B4F-9CBE-68E0444AE24F}"/>
              </a:ext>
            </a:extLst>
          </p:cNvPr>
          <p:cNvSpPr/>
          <p:nvPr/>
        </p:nvSpPr>
        <p:spPr>
          <a:xfrm>
            <a:off x="4572000" y="213970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a:extLst>
              <a:ext uri="{FF2B5EF4-FFF2-40B4-BE49-F238E27FC236}">
                <a16:creationId xmlns:a16="http://schemas.microsoft.com/office/drawing/2014/main" id="{8071FB49-71E3-264C-9A7E-DFF7836E2BD7}"/>
              </a:ext>
            </a:extLst>
          </p:cNvPr>
          <p:cNvSpPr/>
          <p:nvPr/>
        </p:nvSpPr>
        <p:spPr>
          <a:xfrm>
            <a:off x="4571999" y="221793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a:extLst>
              <a:ext uri="{FF2B5EF4-FFF2-40B4-BE49-F238E27FC236}">
                <a16:creationId xmlns:a16="http://schemas.microsoft.com/office/drawing/2014/main" id="{B0025450-2FD7-574C-825C-5CCCC508851E}"/>
              </a:ext>
            </a:extLst>
          </p:cNvPr>
          <p:cNvSpPr/>
          <p:nvPr/>
        </p:nvSpPr>
        <p:spPr>
          <a:xfrm>
            <a:off x="5571772" y="2297959"/>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46D272AD-9A85-0D43-B337-2539A9DE3F98}"/>
              </a:ext>
            </a:extLst>
          </p:cNvPr>
          <p:cNvSpPr/>
          <p:nvPr/>
        </p:nvSpPr>
        <p:spPr>
          <a:xfrm>
            <a:off x="5571772" y="2380118"/>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a:extLst>
              <a:ext uri="{FF2B5EF4-FFF2-40B4-BE49-F238E27FC236}">
                <a16:creationId xmlns:a16="http://schemas.microsoft.com/office/drawing/2014/main" id="{15DCEA42-C0A4-3945-A8A6-61C70FB8CF4F}"/>
              </a:ext>
            </a:extLst>
          </p:cNvPr>
          <p:cNvSpPr/>
          <p:nvPr/>
        </p:nvSpPr>
        <p:spPr>
          <a:xfrm>
            <a:off x="5571771" y="2459802"/>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a:extLst>
              <a:ext uri="{FF2B5EF4-FFF2-40B4-BE49-F238E27FC236}">
                <a16:creationId xmlns:a16="http://schemas.microsoft.com/office/drawing/2014/main" id="{F44A5E6C-D915-1E43-8C47-22164573DD08}"/>
              </a:ext>
            </a:extLst>
          </p:cNvPr>
          <p:cNvSpPr/>
          <p:nvPr/>
        </p:nvSpPr>
        <p:spPr>
          <a:xfrm>
            <a:off x="5571770" y="2538035"/>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a:extLst>
              <a:ext uri="{FF2B5EF4-FFF2-40B4-BE49-F238E27FC236}">
                <a16:creationId xmlns:a16="http://schemas.microsoft.com/office/drawing/2014/main" id="{79FB1AE4-063F-004F-B874-431902684307}"/>
              </a:ext>
            </a:extLst>
          </p:cNvPr>
          <p:cNvSpPr/>
          <p:nvPr/>
        </p:nvSpPr>
        <p:spPr>
          <a:xfrm>
            <a:off x="5571770" y="294110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A16A2F77-625E-E647-AE87-DBFA96DB1349}"/>
              </a:ext>
            </a:extLst>
          </p:cNvPr>
          <p:cNvSpPr/>
          <p:nvPr/>
        </p:nvSpPr>
        <p:spPr>
          <a:xfrm>
            <a:off x="5571770" y="302326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a:extLst>
              <a:ext uri="{FF2B5EF4-FFF2-40B4-BE49-F238E27FC236}">
                <a16:creationId xmlns:a16="http://schemas.microsoft.com/office/drawing/2014/main" id="{7D896678-AAEA-C640-A37E-7219BBB3E14B}"/>
              </a:ext>
            </a:extLst>
          </p:cNvPr>
          <p:cNvSpPr/>
          <p:nvPr/>
        </p:nvSpPr>
        <p:spPr>
          <a:xfrm>
            <a:off x="5571769" y="310295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a:extLst>
              <a:ext uri="{FF2B5EF4-FFF2-40B4-BE49-F238E27FC236}">
                <a16:creationId xmlns:a16="http://schemas.microsoft.com/office/drawing/2014/main" id="{592CB6CC-C4DA-5543-9E93-012CC9C8F270}"/>
              </a:ext>
            </a:extLst>
          </p:cNvPr>
          <p:cNvSpPr/>
          <p:nvPr/>
        </p:nvSpPr>
        <p:spPr>
          <a:xfrm>
            <a:off x="5571768" y="318118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a:extLst>
              <a:ext uri="{FF2B5EF4-FFF2-40B4-BE49-F238E27FC236}">
                <a16:creationId xmlns:a16="http://schemas.microsoft.com/office/drawing/2014/main" id="{E2985AD8-A38E-FD44-909C-1783CC6CD060}"/>
              </a:ext>
            </a:extLst>
          </p:cNvPr>
          <p:cNvSpPr/>
          <p:nvPr/>
        </p:nvSpPr>
        <p:spPr>
          <a:xfrm>
            <a:off x="5573196" y="1977134"/>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a:extLst>
              <a:ext uri="{FF2B5EF4-FFF2-40B4-BE49-F238E27FC236}">
                <a16:creationId xmlns:a16="http://schemas.microsoft.com/office/drawing/2014/main" id="{26D21FDF-9CF6-3147-832B-D7652505F79F}"/>
              </a:ext>
            </a:extLst>
          </p:cNvPr>
          <p:cNvSpPr/>
          <p:nvPr/>
        </p:nvSpPr>
        <p:spPr>
          <a:xfrm>
            <a:off x="5573196" y="2059293"/>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a:extLst>
              <a:ext uri="{FF2B5EF4-FFF2-40B4-BE49-F238E27FC236}">
                <a16:creationId xmlns:a16="http://schemas.microsoft.com/office/drawing/2014/main" id="{E206F80D-DF75-1D4C-9A19-6C75712A57AF}"/>
              </a:ext>
            </a:extLst>
          </p:cNvPr>
          <p:cNvSpPr/>
          <p:nvPr/>
        </p:nvSpPr>
        <p:spPr>
          <a:xfrm>
            <a:off x="5573195" y="2138977"/>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a:extLst>
              <a:ext uri="{FF2B5EF4-FFF2-40B4-BE49-F238E27FC236}">
                <a16:creationId xmlns:a16="http://schemas.microsoft.com/office/drawing/2014/main" id="{46E3FD13-5C52-FE46-A6CA-7400964467E3}"/>
              </a:ext>
            </a:extLst>
          </p:cNvPr>
          <p:cNvSpPr/>
          <p:nvPr/>
        </p:nvSpPr>
        <p:spPr>
          <a:xfrm>
            <a:off x="5573194" y="2217210"/>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3F9D0484-AD5F-094D-AF09-6F4D61532ADF}"/>
              </a:ext>
            </a:extLst>
          </p:cNvPr>
          <p:cNvSpPr/>
          <p:nvPr/>
        </p:nvSpPr>
        <p:spPr>
          <a:xfrm>
            <a:off x="5571773" y="2616654"/>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E350DFC6-A46C-6C43-A308-32F2A1E5EE3B}"/>
              </a:ext>
            </a:extLst>
          </p:cNvPr>
          <p:cNvSpPr/>
          <p:nvPr/>
        </p:nvSpPr>
        <p:spPr>
          <a:xfrm>
            <a:off x="5571773" y="269881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a:extLst>
              <a:ext uri="{FF2B5EF4-FFF2-40B4-BE49-F238E27FC236}">
                <a16:creationId xmlns:a16="http://schemas.microsoft.com/office/drawing/2014/main" id="{53ED18DA-4D2D-6245-AD4C-0D4B9FEE5BC6}"/>
              </a:ext>
            </a:extLst>
          </p:cNvPr>
          <p:cNvSpPr/>
          <p:nvPr/>
        </p:nvSpPr>
        <p:spPr>
          <a:xfrm>
            <a:off x="5571772" y="277849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a:extLst>
              <a:ext uri="{FF2B5EF4-FFF2-40B4-BE49-F238E27FC236}">
                <a16:creationId xmlns:a16="http://schemas.microsoft.com/office/drawing/2014/main" id="{6053782E-3364-9A48-BF94-83974D560700}"/>
              </a:ext>
            </a:extLst>
          </p:cNvPr>
          <p:cNvSpPr/>
          <p:nvPr/>
        </p:nvSpPr>
        <p:spPr>
          <a:xfrm>
            <a:off x="5571771" y="285673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a:extLst>
              <a:ext uri="{FF2B5EF4-FFF2-40B4-BE49-F238E27FC236}">
                <a16:creationId xmlns:a16="http://schemas.microsoft.com/office/drawing/2014/main" id="{8EC73B79-EF83-A149-83DB-8380E147B958}"/>
              </a:ext>
            </a:extLst>
          </p:cNvPr>
          <p:cNvSpPr/>
          <p:nvPr/>
        </p:nvSpPr>
        <p:spPr>
          <a:xfrm>
            <a:off x="4571990" y="293979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a:extLst>
              <a:ext uri="{FF2B5EF4-FFF2-40B4-BE49-F238E27FC236}">
                <a16:creationId xmlns:a16="http://schemas.microsoft.com/office/drawing/2014/main" id="{EF76A0AB-684E-5B4F-A9D7-2D705C7B5574}"/>
              </a:ext>
            </a:extLst>
          </p:cNvPr>
          <p:cNvSpPr/>
          <p:nvPr/>
        </p:nvSpPr>
        <p:spPr>
          <a:xfrm>
            <a:off x="4571990" y="302195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a:extLst>
              <a:ext uri="{FF2B5EF4-FFF2-40B4-BE49-F238E27FC236}">
                <a16:creationId xmlns:a16="http://schemas.microsoft.com/office/drawing/2014/main" id="{93C9AD9D-DF60-8C4A-B767-6A11E57938B6}"/>
              </a:ext>
            </a:extLst>
          </p:cNvPr>
          <p:cNvSpPr/>
          <p:nvPr/>
        </p:nvSpPr>
        <p:spPr>
          <a:xfrm>
            <a:off x="4571989" y="310163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702E1F8D-26B8-2B4D-84D4-34D92A39A2CA}"/>
              </a:ext>
            </a:extLst>
          </p:cNvPr>
          <p:cNvSpPr/>
          <p:nvPr/>
        </p:nvSpPr>
        <p:spPr>
          <a:xfrm>
            <a:off x="4571988" y="317986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矩形 73">
            <a:extLst>
              <a:ext uri="{FF2B5EF4-FFF2-40B4-BE49-F238E27FC236}">
                <a16:creationId xmlns:a16="http://schemas.microsoft.com/office/drawing/2014/main" id="{7AFEB0CF-4FC4-8840-8737-7480E2DC3DA8}"/>
              </a:ext>
            </a:extLst>
          </p:cNvPr>
          <p:cNvSpPr/>
          <p:nvPr/>
        </p:nvSpPr>
        <p:spPr>
          <a:xfrm>
            <a:off x="4570566" y="247094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a:extLst>
              <a:ext uri="{FF2B5EF4-FFF2-40B4-BE49-F238E27FC236}">
                <a16:creationId xmlns:a16="http://schemas.microsoft.com/office/drawing/2014/main" id="{C8C95A68-1B61-B343-979D-9D88CB6D9354}"/>
              </a:ext>
            </a:extLst>
          </p:cNvPr>
          <p:cNvSpPr/>
          <p:nvPr/>
        </p:nvSpPr>
        <p:spPr>
          <a:xfrm>
            <a:off x="4570565" y="254917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a:extLst>
              <a:ext uri="{FF2B5EF4-FFF2-40B4-BE49-F238E27FC236}">
                <a16:creationId xmlns:a16="http://schemas.microsoft.com/office/drawing/2014/main" id="{CD663717-7623-3F45-B88C-0A526195CC04}"/>
              </a:ext>
            </a:extLst>
          </p:cNvPr>
          <p:cNvSpPr/>
          <p:nvPr/>
        </p:nvSpPr>
        <p:spPr>
          <a:xfrm>
            <a:off x="4570564" y="260686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76">
            <a:extLst>
              <a:ext uri="{FF2B5EF4-FFF2-40B4-BE49-F238E27FC236}">
                <a16:creationId xmlns:a16="http://schemas.microsoft.com/office/drawing/2014/main" id="{66EAEB87-893A-F343-BC75-EE144419C87F}"/>
              </a:ext>
            </a:extLst>
          </p:cNvPr>
          <p:cNvSpPr/>
          <p:nvPr/>
        </p:nvSpPr>
        <p:spPr>
          <a:xfrm>
            <a:off x="4570564" y="268901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8" name="矩形 77">
            <a:extLst>
              <a:ext uri="{FF2B5EF4-FFF2-40B4-BE49-F238E27FC236}">
                <a16:creationId xmlns:a16="http://schemas.microsoft.com/office/drawing/2014/main" id="{E0522740-074F-1A4D-BAF9-BC2DAE54422C}"/>
              </a:ext>
            </a:extLst>
          </p:cNvPr>
          <p:cNvSpPr/>
          <p:nvPr/>
        </p:nvSpPr>
        <p:spPr>
          <a:xfrm>
            <a:off x="4570563" y="276870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矩形 78">
            <a:extLst>
              <a:ext uri="{FF2B5EF4-FFF2-40B4-BE49-F238E27FC236}">
                <a16:creationId xmlns:a16="http://schemas.microsoft.com/office/drawing/2014/main" id="{4E12898A-055B-624E-8B55-17AE5A0FD2EF}"/>
              </a:ext>
            </a:extLst>
          </p:cNvPr>
          <p:cNvSpPr/>
          <p:nvPr/>
        </p:nvSpPr>
        <p:spPr>
          <a:xfrm>
            <a:off x="4570562" y="284693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箭头连接符 4">
            <a:extLst>
              <a:ext uri="{FF2B5EF4-FFF2-40B4-BE49-F238E27FC236}">
                <a16:creationId xmlns:a16="http://schemas.microsoft.com/office/drawing/2014/main" id="{0657495C-5350-4D40-B2EA-7CFA3DF8A38E}"/>
              </a:ext>
            </a:extLst>
          </p:cNvPr>
          <p:cNvCxnSpPr>
            <a:cxnSpLocks/>
          </p:cNvCxnSpPr>
          <p:nvPr/>
        </p:nvCxnSpPr>
        <p:spPr>
          <a:xfrm>
            <a:off x="3265072" y="2549173"/>
            <a:ext cx="1080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863ADD5E-42D6-7745-B311-136100B485CC}"/>
              </a:ext>
            </a:extLst>
          </p:cNvPr>
          <p:cNvSpPr txBox="1"/>
          <p:nvPr/>
        </p:nvSpPr>
        <p:spPr>
          <a:xfrm>
            <a:off x="1324435" y="2553423"/>
            <a:ext cx="534617" cy="283481"/>
          </a:xfrm>
          <a:prstGeom prst="rect">
            <a:avLst/>
          </a:prstGeom>
          <a:noFill/>
        </p:spPr>
        <p:txBody>
          <a:bodyPr wrap="square" rtlCol="0">
            <a:spAutoFit/>
          </a:bodyPr>
          <a:lstStyle/>
          <a:p>
            <a:pPr algn="l" fontAlgn="auto">
              <a:spcBef>
                <a:spcPts val="0"/>
              </a:spcBef>
              <a:spcAft>
                <a:spcPts val="0"/>
              </a:spcAft>
            </a:pPr>
            <a:r>
              <a:rPr kumimoji="1" lang="zh-CN" altLang="en-US" sz="1200" b="1" dirty="0">
                <a:solidFill>
                  <a:schemeClr val="bg1"/>
                </a:solidFill>
                <a:latin typeface="Microsoft YaHei" panose="020B0503020204020204" pitchFamily="34" charset="-122"/>
                <a:ea typeface="Microsoft YaHei" panose="020B0503020204020204" pitchFamily="34" charset="-122"/>
              </a:rPr>
              <a:t>占用</a:t>
            </a:r>
          </a:p>
        </p:txBody>
      </p:sp>
      <p:sp>
        <p:nvSpPr>
          <p:cNvPr id="83" name="文本框 82">
            <a:extLst>
              <a:ext uri="{FF2B5EF4-FFF2-40B4-BE49-F238E27FC236}">
                <a16:creationId xmlns:a16="http://schemas.microsoft.com/office/drawing/2014/main" id="{2D960DB5-267D-7040-AE96-BF1E8B959C50}"/>
              </a:ext>
            </a:extLst>
          </p:cNvPr>
          <p:cNvSpPr txBox="1"/>
          <p:nvPr/>
        </p:nvSpPr>
        <p:spPr>
          <a:xfrm>
            <a:off x="4768419" y="2531260"/>
            <a:ext cx="534617" cy="283481"/>
          </a:xfrm>
          <a:prstGeom prst="rect">
            <a:avLst/>
          </a:prstGeom>
          <a:noFill/>
        </p:spPr>
        <p:txBody>
          <a:bodyPr wrap="square" rtlCol="0">
            <a:spAutoFit/>
          </a:bodyPr>
          <a:lstStyle/>
          <a:p>
            <a:pPr algn="l" fontAlgn="auto">
              <a:spcBef>
                <a:spcPts val="0"/>
              </a:spcBef>
              <a:spcAft>
                <a:spcPts val="0"/>
              </a:spcAft>
            </a:pPr>
            <a:r>
              <a:rPr kumimoji="1" lang="zh-CN" altLang="en-US" sz="1200" b="1" dirty="0">
                <a:solidFill>
                  <a:schemeClr val="bg1"/>
                </a:solidFill>
                <a:latin typeface="Microsoft YaHei" panose="020B0503020204020204" pitchFamily="34" charset="-122"/>
                <a:ea typeface="Microsoft YaHei" panose="020B0503020204020204" pitchFamily="34" charset="-122"/>
              </a:rPr>
              <a:t>占用</a:t>
            </a:r>
          </a:p>
        </p:txBody>
      </p:sp>
      <p:sp>
        <p:nvSpPr>
          <p:cNvPr id="84" name="文本框 83">
            <a:extLst>
              <a:ext uri="{FF2B5EF4-FFF2-40B4-BE49-F238E27FC236}">
                <a16:creationId xmlns:a16="http://schemas.microsoft.com/office/drawing/2014/main" id="{14982019-ECFE-974C-B776-1274E753A699}"/>
              </a:ext>
            </a:extLst>
          </p:cNvPr>
          <p:cNvSpPr txBox="1"/>
          <p:nvPr/>
        </p:nvSpPr>
        <p:spPr>
          <a:xfrm>
            <a:off x="5740545" y="2195435"/>
            <a:ext cx="646331"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chemeClr val="bg1"/>
                </a:solidFill>
                <a:latin typeface="Microsoft YaHei" panose="020B0503020204020204" pitchFamily="34" charset="-122"/>
                <a:ea typeface="Microsoft YaHei" panose="020B0503020204020204" pitchFamily="34" charset="-122"/>
              </a:rPr>
              <a:t>顺序表</a:t>
            </a:r>
          </a:p>
        </p:txBody>
      </p:sp>
      <p:sp>
        <p:nvSpPr>
          <p:cNvPr id="4" name="矩形 3">
            <a:extLst>
              <a:ext uri="{FF2B5EF4-FFF2-40B4-BE49-F238E27FC236}">
                <a16:creationId xmlns:a16="http://schemas.microsoft.com/office/drawing/2014/main" id="{07E5DC96-378B-D84A-8E1E-6299AEDD195E}"/>
              </a:ext>
            </a:extLst>
          </p:cNvPr>
          <p:cNvSpPr/>
          <p:nvPr/>
        </p:nvSpPr>
        <p:spPr>
          <a:xfrm>
            <a:off x="1003996" y="1455868"/>
            <a:ext cx="5949921" cy="276999"/>
          </a:xfrm>
          <a:prstGeom prst="rect">
            <a:avLst/>
          </a:prstGeom>
        </p:spPr>
        <p:txBody>
          <a:bodyPr wrap="square">
            <a:spAutoFit/>
          </a:bodyPr>
          <a:lstStyle/>
          <a:p>
            <a:r>
              <a:rPr lang="zh-CN" altLang="en-US" sz="1200" dirty="0">
                <a:latin typeface="Microsoft YaHei" panose="020B0503020204020204" pitchFamily="34" charset="-122"/>
                <a:ea typeface="Microsoft YaHei" panose="020B0503020204020204" pitchFamily="34" charset="-122"/>
              </a:rPr>
              <a:t>顺序表</a:t>
            </a:r>
            <a:r>
              <a:rPr lang="zh-CN" altLang="en-US" sz="1200" dirty="0">
                <a:solidFill>
                  <a:srgbClr val="FF0000"/>
                </a:solidFill>
                <a:latin typeface="Microsoft YaHei" panose="020B0503020204020204" pitchFamily="34" charset="-122"/>
                <a:ea typeface="Microsoft YaHei" panose="020B0503020204020204" pitchFamily="34" charset="-122"/>
              </a:rPr>
              <a:t>存储在连续的空间</a:t>
            </a:r>
            <a:r>
              <a:rPr lang="zh-CN" altLang="en-US" sz="1200" dirty="0">
                <a:solidFill>
                  <a:srgbClr val="333333"/>
                </a:solidFill>
                <a:latin typeface="Microsoft YaHei" panose="020B0503020204020204" pitchFamily="34" charset="-122"/>
                <a:ea typeface="Microsoft YaHei" panose="020B0503020204020204" pitchFamily="34" charset="-122"/>
              </a:rPr>
              <a:t>，则只能整体搬迁</a:t>
            </a:r>
            <a:endParaRPr lang="zh-CN" altLang="en-US"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78876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a:extLst>
              <a:ext uri="{FF2B5EF4-FFF2-40B4-BE49-F238E27FC236}">
                <a16:creationId xmlns:a16="http://schemas.microsoft.com/office/drawing/2014/main" id="{ECA5DB85-4D1B-F94E-AE38-EC001B4AB17B}"/>
              </a:ext>
            </a:extLst>
          </p:cNvPr>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a:extLst>
              <a:ext uri="{FF2B5EF4-FFF2-40B4-BE49-F238E27FC236}">
                <a16:creationId xmlns:a16="http://schemas.microsoft.com/office/drawing/2014/main" id="{4379A152-73CE-0C4D-A65E-21005E5A9657}"/>
              </a:ext>
            </a:extLst>
          </p:cNvPr>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9B796E08-29D5-3E45-AE6E-09295A5E0AAA}"/>
              </a:ext>
            </a:extLst>
          </p:cNvPr>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a:extLst>
              <a:ext uri="{FF2B5EF4-FFF2-40B4-BE49-F238E27FC236}">
                <a16:creationId xmlns:a16="http://schemas.microsoft.com/office/drawing/2014/main" id="{37F08FF3-A491-9841-8E3E-55FCE5A6AFA8}"/>
              </a:ext>
            </a:extLst>
          </p:cNvPr>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a:extLst>
              <a:ext uri="{FF2B5EF4-FFF2-40B4-BE49-F238E27FC236}">
                <a16:creationId xmlns:a16="http://schemas.microsoft.com/office/drawing/2014/main" id="{A61C9820-4E47-E048-BEA5-E766D7E6537F}"/>
              </a:ext>
            </a:extLst>
          </p:cNvPr>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41F0566F-C64E-D14B-B78A-20E6536C3895}"/>
              </a:ext>
            </a:extLst>
          </p:cNvPr>
          <p:cNvSpPr/>
          <p:nvPr/>
        </p:nvSpPr>
        <p:spPr>
          <a:xfrm>
            <a:off x="3932239" y="1770471"/>
            <a:ext cx="3251211" cy="1116781"/>
          </a:xfrm>
          <a:prstGeom prst="rect">
            <a:avLst/>
          </a:prstGeom>
        </p:spPr>
        <p:txBody>
          <a:bodyPr wrap="none">
            <a:spAutoFit/>
          </a:bodyPr>
          <a:lstStyle/>
          <a:p>
            <a:pPr>
              <a:lnSpc>
                <a:spcPct val="200000"/>
              </a:lnSpc>
              <a:buFont typeface="Wingdings" charset="2"/>
              <a:buChar char="u"/>
            </a:pPr>
            <a:r>
              <a:rPr lang="zh-CN" altLang="en-US" dirty="0">
                <a:latin typeface="微软雅黑" charset="-122"/>
                <a:ea typeface="微软雅黑" charset="-122"/>
              </a:rPr>
              <a:t> 知道什么是数据结构</a:t>
            </a:r>
            <a:endParaRPr lang="en-US" altLang="zh-CN" dirty="0">
              <a:latin typeface="微软雅黑" charset="-122"/>
              <a:ea typeface="微软雅黑" charset="-122"/>
            </a:endParaRPr>
          </a:p>
          <a:p>
            <a:pPr>
              <a:lnSpc>
                <a:spcPct val="200000"/>
              </a:lnSpc>
              <a:buFont typeface="Wingdings" charset="2"/>
              <a:buChar char="u"/>
            </a:pPr>
            <a:r>
              <a:rPr lang="zh-CN" altLang="en-US" dirty="0">
                <a:latin typeface="微软雅黑" charset="-122"/>
                <a:ea typeface="微软雅黑" charset="-122"/>
              </a:rPr>
              <a:t> 知道数据结构和算法的关系</a:t>
            </a:r>
            <a:endParaRPr lang="en-US" altLang="zh-CN" dirty="0">
              <a:latin typeface="微软雅黑" charset="-122"/>
              <a:ea typeface="微软雅黑" charset="-122"/>
            </a:endParaRPr>
          </a:p>
        </p:txBody>
      </p:sp>
    </p:spTree>
    <p:extLst>
      <p:ext uri="{BB962C8B-B14F-4D97-AF65-F5344CB8AC3E}">
        <p14:creationId xmlns:p14="http://schemas.microsoft.com/office/powerpoint/2010/main" val="3152231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D1C6595-999A-1543-80D7-CDA611562E4F}"/>
              </a:ext>
            </a:extLst>
          </p:cNvPr>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defRPr/>
            </a:pPr>
            <a:r>
              <a:rPr lang="zh-CN" altLang="en-US" sz="2400" b="1" kern="0" dirty="0">
                <a:solidFill>
                  <a:schemeClr val="tx1">
                    <a:lumMod val="65000"/>
                    <a:lumOff val="35000"/>
                  </a:schemeClr>
                </a:solidFill>
                <a:latin typeface="微软雅黑" pitchFamily="34" charset="-122"/>
                <a:ea typeface="微软雅黑" pitchFamily="34" charset="-122"/>
              </a:rPr>
              <a:t>总结</a:t>
            </a:r>
            <a:endParaRPr lang="zh-TW" altLang="zh-CN" sz="2400" b="1" kern="0" dirty="0">
              <a:solidFill>
                <a:schemeClr val="tx1">
                  <a:lumMod val="65000"/>
                  <a:lumOff val="35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BA841CB3-CFC2-954A-8467-E220136B773D}"/>
              </a:ext>
            </a:extLst>
          </p:cNvPr>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FB3BD66B-B645-0A4A-84B2-3AEA194A3384}"/>
              </a:ext>
            </a:extLst>
          </p:cNvPr>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5" name="标题占位符 1">
            <a:extLst>
              <a:ext uri="{FF2B5EF4-FFF2-40B4-BE49-F238E27FC236}">
                <a16:creationId xmlns:a16="http://schemas.microsoft.com/office/drawing/2014/main" id="{34AAA216-D336-E14B-81A1-9876E4765A30}"/>
              </a:ext>
            </a:extLst>
          </p:cNvPr>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3600" kern="0" dirty="0">
                <a:solidFill>
                  <a:schemeClr val="bg1"/>
                </a:solidFill>
                <a:latin typeface="微软雅黑" pitchFamily="34" charset="-122"/>
                <a:ea typeface="微软雅黑" pitchFamily="34" charset="-122"/>
              </a:rPr>
              <a:t>总结</a:t>
            </a:r>
            <a:endParaRPr lang="zh-TW" altLang="zh-CN" sz="3600" kern="0" dirty="0">
              <a:solidFill>
                <a:schemeClr val="bg1"/>
              </a:solidFill>
              <a:latin typeface="微软雅黑" pitchFamily="34" charset="-122"/>
              <a:ea typeface="微软雅黑" pitchFamily="34" charset="-122"/>
            </a:endParaRPr>
          </a:p>
        </p:txBody>
      </p:sp>
      <p:sp>
        <p:nvSpPr>
          <p:cNvPr id="25606" name="TextBox 7">
            <a:extLst>
              <a:ext uri="{FF2B5EF4-FFF2-40B4-BE49-F238E27FC236}">
                <a16:creationId xmlns:a16="http://schemas.microsoft.com/office/drawing/2014/main" id="{D230A0FD-2A6D-0446-B3A9-3943886C84AC}"/>
              </a:ext>
            </a:extLst>
          </p:cNvPr>
          <p:cNvSpPr txBox="1">
            <a:spLocks noChangeArrowheads="1"/>
          </p:cNvSpPr>
          <p:nvPr/>
        </p:nvSpPr>
        <p:spPr bwMode="auto">
          <a:xfrm>
            <a:off x="3779912" y="1707654"/>
            <a:ext cx="417646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pPr>
            <a:r>
              <a:rPr lang="zh-CN" altLang="en-US" sz="1000" dirty="0">
                <a:solidFill>
                  <a:srgbClr val="FF0000"/>
                </a:solidFill>
                <a:latin typeface="Microsoft YaHei" panose="020B0503020204020204" pitchFamily="34" charset="-122"/>
                <a:ea typeface="Microsoft YaHei" panose="020B0503020204020204" pitchFamily="34" charset="-122"/>
              </a:rPr>
              <a:t>顺序表的完整信息包括两部分</a:t>
            </a:r>
            <a:r>
              <a:rPr lang="en-US" altLang="zh-CN" sz="1000" dirty="0">
                <a:solidFill>
                  <a:srgbClr val="FF0000"/>
                </a:solidFill>
                <a:latin typeface="Microsoft YaHei" panose="020B0503020204020204" pitchFamily="34" charset="-122"/>
                <a:ea typeface="Microsoft YaHei" panose="020B0503020204020204" pitchFamily="34" charset="-122"/>
              </a:rPr>
              <a:t>:</a:t>
            </a:r>
          </a:p>
          <a:p>
            <a:pPr fontAlgn="auto">
              <a:spcBef>
                <a:spcPts val="0"/>
              </a:spcBef>
              <a:spcAft>
                <a:spcPts val="0"/>
              </a:spcAft>
            </a:pPr>
            <a:r>
              <a:rPr lang="zh-CN" altLang="en-US" sz="1000" dirty="0">
                <a:latin typeface="Microsoft YaHei" panose="020B0503020204020204" pitchFamily="34" charset="-122"/>
                <a:ea typeface="Microsoft YaHei" panose="020B0503020204020204" pitchFamily="34" charset="-122"/>
              </a:rPr>
              <a:t>①数据区</a:t>
            </a:r>
            <a:endParaRPr lang="en-US" altLang="zh-CN" sz="1000" dirty="0">
              <a:latin typeface="Microsoft YaHei" panose="020B0503020204020204" pitchFamily="34" charset="-122"/>
              <a:ea typeface="Microsoft YaHei" panose="020B0503020204020204" pitchFamily="34" charset="-122"/>
            </a:endParaRPr>
          </a:p>
          <a:p>
            <a:pPr fontAlgn="auto">
              <a:spcBef>
                <a:spcPts val="0"/>
              </a:spcBef>
              <a:spcAft>
                <a:spcPts val="0"/>
              </a:spcAft>
            </a:pPr>
            <a:r>
              <a:rPr lang="zh-CN" altLang="en-US" sz="1000" dirty="0">
                <a:latin typeface="Microsoft YaHei" panose="020B0503020204020204" pitchFamily="34" charset="-122"/>
                <a:ea typeface="Microsoft YaHei" panose="020B0503020204020204" pitchFamily="34" charset="-122"/>
              </a:rPr>
              <a:t>②信息区，即元素存储区的</a:t>
            </a:r>
            <a:r>
              <a:rPr lang="zh-CN" altLang="en-US" sz="1000" b="1" dirty="0">
                <a:latin typeface="Microsoft YaHei" panose="020B0503020204020204" pitchFamily="34" charset="-122"/>
                <a:ea typeface="Microsoft YaHei" panose="020B0503020204020204" pitchFamily="34" charset="-122"/>
              </a:rPr>
              <a:t>容量</a:t>
            </a:r>
            <a:r>
              <a:rPr lang="zh-CN" altLang="en-US" sz="1000" dirty="0">
                <a:latin typeface="Microsoft YaHei" panose="020B0503020204020204" pitchFamily="34" charset="-122"/>
                <a:ea typeface="Microsoft YaHei" panose="020B0503020204020204" pitchFamily="34" charset="-122"/>
              </a:rPr>
              <a:t>和当前表中已有的</a:t>
            </a:r>
            <a:r>
              <a:rPr lang="zh-CN" altLang="en-US" sz="1000" b="1" dirty="0">
                <a:latin typeface="Microsoft YaHei" panose="020B0503020204020204" pitchFamily="34" charset="-122"/>
                <a:ea typeface="Microsoft YaHei" panose="020B0503020204020204" pitchFamily="34" charset="-122"/>
              </a:rPr>
              <a:t>元素个数</a:t>
            </a:r>
            <a:endParaRPr lang="en-US" altLang="zh-CN" sz="1000" b="1" dirty="0">
              <a:latin typeface="Microsoft YaHei" panose="020B0503020204020204" pitchFamily="34" charset="-122"/>
              <a:ea typeface="Microsoft YaHei" panose="020B0503020204020204" pitchFamily="34" charset="-122"/>
            </a:endParaRPr>
          </a:p>
          <a:p>
            <a:pPr fontAlgn="auto">
              <a:spcBef>
                <a:spcPts val="0"/>
              </a:spcBef>
              <a:spcAft>
                <a:spcPts val="0"/>
              </a:spcAft>
            </a:pPr>
            <a:endParaRPr kumimoji="1" lang="en-US" altLang="zh-CN" sz="1000" b="1" dirty="0">
              <a:latin typeface="Microsoft YaHei" panose="020B0503020204020204" pitchFamily="34" charset="-122"/>
              <a:ea typeface="Microsoft YaHei" panose="020B0503020204020204" pitchFamily="34" charset="-122"/>
            </a:endParaRPr>
          </a:p>
          <a:p>
            <a:pPr fontAlgn="auto">
              <a:spcBef>
                <a:spcPts val="0"/>
              </a:spcBef>
              <a:spcAft>
                <a:spcPts val="0"/>
              </a:spcAft>
            </a:pPr>
            <a:endParaRPr kumimoji="1" lang="zh-CN" altLang="en-US" sz="1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10500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charset="0"/>
              <a:buNone/>
            </a:pPr>
            <a:r>
              <a:rPr lang="en-US" altLang="zh-CN" sz="3600">
                <a:solidFill>
                  <a:srgbClr val="FF0000"/>
                </a:solidFill>
                <a:latin typeface="微软雅黑" charset="-122"/>
                <a:ea typeface="微软雅黑" charset="-122"/>
              </a:rPr>
              <a:t>Contents</a:t>
            </a: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a:extLst/>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p>
        </p:txBody>
      </p:sp>
      <p:sp>
        <p:nvSpPr>
          <p:cNvPr id="8196" name="TextBox 9"/>
          <p:cNvSpPr txBox="1">
            <a:spLocks noChangeArrowheads="1"/>
          </p:cNvSpPr>
          <p:nvPr/>
        </p:nvSpPr>
        <p:spPr bwMode="auto">
          <a:xfrm>
            <a:off x="3563888" y="1275606"/>
            <a:ext cx="4319588" cy="261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latin typeface="微软雅黑" charset="-122"/>
                <a:ea typeface="微软雅黑" charset="-122"/>
              </a:rPr>
              <a:t>数据结构的概念</a:t>
            </a:r>
            <a:endParaRPr lang="en-US" altLang="zh-CN" sz="1400" dirty="0">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latin typeface="微软雅黑" charset="-122"/>
                <a:ea typeface="微软雅黑" charset="-122"/>
              </a:rPr>
              <a:t>内存的存储结构</a:t>
            </a:r>
            <a:endParaRPr lang="en-US" altLang="zh-CN" sz="1400" dirty="0">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latin typeface="微软雅黑" charset="-122"/>
                <a:ea typeface="微软雅黑" charset="-122"/>
              </a:rPr>
              <a:t>数据结构的分类</a:t>
            </a:r>
            <a:endParaRPr lang="en-US" altLang="zh-CN" sz="1400" dirty="0">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latin typeface="微软雅黑" charset="-122"/>
                <a:ea typeface="微软雅黑" charset="-122"/>
              </a:rPr>
              <a:t>顺序表存储方式</a:t>
            </a:r>
            <a:endParaRPr lang="en-US" altLang="zh-CN" sz="1400" dirty="0">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latin typeface="微软雅黑" charset="-122"/>
                <a:ea typeface="微软雅黑" charset="-122"/>
              </a:rPr>
              <a:t>顺序表的实现和扩充</a:t>
            </a:r>
            <a:endParaRPr lang="en-US" altLang="zh-CN" sz="1400" dirty="0">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solidFill>
                  <a:srgbClr val="FF0000"/>
                </a:solidFill>
                <a:latin typeface="微软雅黑" charset="-122"/>
                <a:ea typeface="微软雅黑" charset="-122"/>
              </a:rPr>
              <a:t>顺序表增加与删除元素</a:t>
            </a:r>
            <a:endParaRPr lang="en-US" altLang="zh-CN" sz="1400" dirty="0">
              <a:solidFill>
                <a:srgbClr val="FF0000"/>
              </a:solidFill>
              <a:latin typeface="微软雅黑" charset="-122"/>
              <a:ea typeface="微软雅黑" charset="-122"/>
            </a:endParaRPr>
          </a:p>
        </p:txBody>
      </p:sp>
    </p:spTree>
    <p:extLst>
      <p:ext uri="{BB962C8B-B14F-4D97-AF65-F5344CB8AC3E}">
        <p14:creationId xmlns:p14="http://schemas.microsoft.com/office/powerpoint/2010/main" val="101060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a:extLst>
              <a:ext uri="{FF2B5EF4-FFF2-40B4-BE49-F238E27FC236}">
                <a16:creationId xmlns:a16="http://schemas.microsoft.com/office/drawing/2014/main" id="{ECA5DB85-4D1B-F94E-AE38-EC001B4AB17B}"/>
              </a:ext>
            </a:extLst>
          </p:cNvPr>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a:extLst>
              <a:ext uri="{FF2B5EF4-FFF2-40B4-BE49-F238E27FC236}">
                <a16:creationId xmlns:a16="http://schemas.microsoft.com/office/drawing/2014/main" id="{4379A152-73CE-0C4D-A65E-21005E5A9657}"/>
              </a:ext>
            </a:extLst>
          </p:cNvPr>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9B796E08-29D5-3E45-AE6E-09295A5E0AAA}"/>
              </a:ext>
            </a:extLst>
          </p:cNvPr>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a:extLst>
              <a:ext uri="{FF2B5EF4-FFF2-40B4-BE49-F238E27FC236}">
                <a16:creationId xmlns:a16="http://schemas.microsoft.com/office/drawing/2014/main" id="{37F08FF3-A491-9841-8E3E-55FCE5A6AFA8}"/>
              </a:ext>
            </a:extLst>
          </p:cNvPr>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a:extLst>
              <a:ext uri="{FF2B5EF4-FFF2-40B4-BE49-F238E27FC236}">
                <a16:creationId xmlns:a16="http://schemas.microsoft.com/office/drawing/2014/main" id="{A61C9820-4E47-E048-BEA5-E766D7E6537F}"/>
              </a:ext>
            </a:extLst>
          </p:cNvPr>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41F0566F-C64E-D14B-B78A-20E6536C3895}"/>
              </a:ext>
            </a:extLst>
          </p:cNvPr>
          <p:cNvSpPr/>
          <p:nvPr/>
        </p:nvSpPr>
        <p:spPr>
          <a:xfrm>
            <a:off x="3936367" y="2010555"/>
            <a:ext cx="3712876" cy="562783"/>
          </a:xfrm>
          <a:prstGeom prst="rect">
            <a:avLst/>
          </a:prstGeom>
        </p:spPr>
        <p:txBody>
          <a:bodyPr wrap="none">
            <a:spAutoFit/>
          </a:bodyPr>
          <a:lstStyle/>
          <a:p>
            <a:pPr>
              <a:lnSpc>
                <a:spcPct val="200000"/>
              </a:lnSpc>
              <a:buFont typeface="Wingdings" charset="2"/>
              <a:buChar char="u"/>
            </a:pPr>
            <a:r>
              <a:rPr lang="zh-CN" altLang="en-US" dirty="0">
                <a:latin typeface="微软雅黑" charset="-122"/>
                <a:ea typeface="微软雅黑" charset="-122"/>
              </a:rPr>
              <a:t> 知道顺序表如何添加和删除元素</a:t>
            </a:r>
            <a:endParaRPr lang="en-US" altLang="zh-CN" dirty="0">
              <a:latin typeface="微软雅黑" charset="-122"/>
              <a:ea typeface="微软雅黑" charset="-122"/>
            </a:endParaRPr>
          </a:p>
        </p:txBody>
      </p:sp>
    </p:spTree>
    <p:extLst>
      <p:ext uri="{BB962C8B-B14F-4D97-AF65-F5344CB8AC3E}">
        <p14:creationId xmlns:p14="http://schemas.microsoft.com/office/powerpoint/2010/main" val="1810509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latin typeface="微软雅黑" charset="-122"/>
                <a:ea typeface="微软雅黑" charset="-122"/>
              </a:rPr>
              <a:t>6.</a:t>
            </a:r>
            <a:r>
              <a:rPr lang="zh-CN" altLang="en-US" sz="2400" b="1" dirty="0">
                <a:latin typeface="微软雅黑" charset="-122"/>
                <a:ea typeface="微软雅黑" charset="-122"/>
              </a:rPr>
              <a:t> 顺序表增加与删除元素</a:t>
            </a:r>
            <a:endParaRPr lang="en-US" altLang="zh-CN" sz="2400" b="1" dirty="0">
              <a:latin typeface="微软雅黑" charset="-122"/>
              <a:ea typeface="微软雅黑" charset="-122"/>
            </a:endParaRPr>
          </a:p>
        </p:txBody>
      </p:sp>
      <p:sp>
        <p:nvSpPr>
          <p:cNvPr id="2" name="文本框 1">
            <a:extLst>
              <a:ext uri="{FF2B5EF4-FFF2-40B4-BE49-F238E27FC236}">
                <a16:creationId xmlns:a16="http://schemas.microsoft.com/office/drawing/2014/main" id="{22AE01BF-2E67-584F-AE9C-9EC9EFF323A8}"/>
              </a:ext>
            </a:extLst>
          </p:cNvPr>
          <p:cNvSpPr txBox="1"/>
          <p:nvPr/>
        </p:nvSpPr>
        <p:spPr>
          <a:xfrm>
            <a:off x="971600" y="862336"/>
            <a:ext cx="1502334" cy="646331"/>
          </a:xfrm>
          <a:prstGeom prst="rect">
            <a:avLst/>
          </a:prstGeom>
          <a:noFill/>
        </p:spPr>
        <p:txBody>
          <a:bodyPr wrap="none" rtlCol="0">
            <a:spAutoFit/>
          </a:bodyPr>
          <a:lstStyle/>
          <a:p>
            <a:pPr fontAlgn="auto">
              <a:spcBef>
                <a:spcPts val="0"/>
              </a:spcBef>
              <a:spcAft>
                <a:spcPts val="0"/>
              </a:spcAft>
            </a:pPr>
            <a:r>
              <a:rPr kumimoji="1" lang="en-US" altLang="zh-CN" dirty="0">
                <a:latin typeface="Microsoft YaHei" panose="020B0503020204020204" pitchFamily="34" charset="-122"/>
                <a:ea typeface="Microsoft YaHei" panose="020B0503020204020204" pitchFamily="34" charset="-122"/>
              </a:rPr>
              <a:t>6.1 </a:t>
            </a:r>
            <a:r>
              <a:rPr kumimoji="1" lang="zh-CN" altLang="en-US" dirty="0">
                <a:latin typeface="微软雅黑" charset="-122"/>
                <a:ea typeface="微软雅黑" charset="-122"/>
              </a:rPr>
              <a:t>增加元素</a:t>
            </a:r>
            <a:endParaRPr lang="en-US" altLang="zh-CN" dirty="0">
              <a:latin typeface="微软雅黑" charset="-122"/>
              <a:ea typeface="微软雅黑" charset="-122"/>
            </a:endParaRPr>
          </a:p>
          <a:p>
            <a:pPr fontAlgn="auto">
              <a:spcBef>
                <a:spcPts val="0"/>
              </a:spcBef>
              <a:spcAft>
                <a:spcPts val="0"/>
              </a:spcAft>
            </a:pPr>
            <a:endParaRPr kumimoji="1" lang="zh-CN" altLang="en-US"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72D28664-1685-AA44-96C7-571675566530}"/>
              </a:ext>
            </a:extLst>
          </p:cNvPr>
          <p:cNvPicPr>
            <a:picLocks noChangeAspect="1"/>
          </p:cNvPicPr>
          <p:nvPr/>
        </p:nvPicPr>
        <p:blipFill>
          <a:blip r:embed="rId2"/>
          <a:stretch>
            <a:fillRect/>
          </a:stretch>
        </p:blipFill>
        <p:spPr>
          <a:xfrm>
            <a:off x="1043607" y="1275606"/>
            <a:ext cx="4658184" cy="2376264"/>
          </a:xfrm>
          <a:prstGeom prst="rect">
            <a:avLst/>
          </a:prstGeom>
          <a:ln>
            <a:solidFill>
              <a:schemeClr val="tx1"/>
            </a:solidFill>
          </a:ln>
        </p:spPr>
      </p:pic>
      <p:sp>
        <p:nvSpPr>
          <p:cNvPr id="3" name="文本框 2">
            <a:extLst>
              <a:ext uri="{FF2B5EF4-FFF2-40B4-BE49-F238E27FC236}">
                <a16:creationId xmlns:a16="http://schemas.microsoft.com/office/drawing/2014/main" id="{6D9EBD1B-C49A-484A-A4BB-86C06B7FF23C}"/>
              </a:ext>
            </a:extLst>
          </p:cNvPr>
          <p:cNvSpPr txBox="1"/>
          <p:nvPr/>
        </p:nvSpPr>
        <p:spPr>
          <a:xfrm>
            <a:off x="990258" y="3723878"/>
            <a:ext cx="3759362" cy="830997"/>
          </a:xfrm>
          <a:prstGeom prst="rect">
            <a:avLst/>
          </a:prstGeom>
          <a:noFill/>
        </p:spPr>
        <p:txBody>
          <a:bodyPr wrap="none" rtlCol="0">
            <a:spAutoFit/>
          </a:bodyPr>
          <a:lstStyle/>
          <a:p>
            <a:r>
              <a:rPr lang="en" altLang="zh-CN" sz="1200" dirty="0">
                <a:latin typeface="Microsoft YaHei" panose="020B0503020204020204" pitchFamily="34" charset="-122"/>
                <a:ea typeface="Microsoft YaHei" panose="020B0503020204020204" pitchFamily="34" charset="-122"/>
              </a:rPr>
              <a:t>a. </a:t>
            </a:r>
            <a:r>
              <a:rPr lang="zh-CN" altLang="en-US" sz="1200" dirty="0">
                <a:latin typeface="Microsoft YaHei" panose="020B0503020204020204" pitchFamily="34" charset="-122"/>
                <a:ea typeface="Microsoft YaHei" panose="020B0503020204020204" pitchFamily="34" charset="-122"/>
              </a:rPr>
              <a:t>尾端加入元素，时间复杂度为</a:t>
            </a:r>
            <a:r>
              <a:rPr lang="en" altLang="zh-CN" sz="1200" dirty="0">
                <a:latin typeface="Microsoft YaHei" panose="020B0503020204020204" pitchFamily="34" charset="-122"/>
                <a:ea typeface="Microsoft YaHei" panose="020B0503020204020204" pitchFamily="34" charset="-122"/>
              </a:rPr>
              <a:t>O(1)</a:t>
            </a:r>
          </a:p>
          <a:p>
            <a:r>
              <a:rPr lang="en" altLang="zh-CN" sz="1200" dirty="0">
                <a:latin typeface="Microsoft YaHei" panose="020B0503020204020204" pitchFamily="34" charset="-122"/>
                <a:ea typeface="Microsoft YaHei" panose="020B0503020204020204" pitchFamily="34" charset="-122"/>
              </a:rPr>
              <a:t>b. </a:t>
            </a:r>
            <a:r>
              <a:rPr lang="zh-CN" altLang="en-US" sz="1200" dirty="0">
                <a:latin typeface="Microsoft YaHei" panose="020B0503020204020204" pitchFamily="34" charset="-122"/>
                <a:ea typeface="Microsoft YaHei" panose="020B0503020204020204" pitchFamily="34" charset="-122"/>
              </a:rPr>
              <a:t>非保序的加入元素（不常见），时间复杂度为</a:t>
            </a:r>
            <a:r>
              <a:rPr lang="en" altLang="zh-CN" sz="1200" dirty="0">
                <a:latin typeface="Microsoft YaHei" panose="020B0503020204020204" pitchFamily="34" charset="-122"/>
                <a:ea typeface="Microsoft YaHei" panose="020B0503020204020204" pitchFamily="34" charset="-122"/>
              </a:rPr>
              <a:t>O(1)</a:t>
            </a:r>
          </a:p>
          <a:p>
            <a:r>
              <a:rPr lang="en" altLang="zh-CN" sz="1200" dirty="0">
                <a:latin typeface="Microsoft YaHei" panose="020B0503020204020204" pitchFamily="34" charset="-122"/>
                <a:ea typeface="Microsoft YaHei" panose="020B0503020204020204" pitchFamily="34" charset="-122"/>
              </a:rPr>
              <a:t>c. </a:t>
            </a:r>
            <a:r>
              <a:rPr lang="zh-CN" altLang="en-US" sz="1200" dirty="0">
                <a:latin typeface="Microsoft YaHei" panose="020B0503020204020204" pitchFamily="34" charset="-122"/>
                <a:ea typeface="Microsoft YaHei" panose="020B0503020204020204" pitchFamily="34" charset="-122"/>
              </a:rPr>
              <a:t>保序的元素加入，时间复杂度为</a:t>
            </a:r>
            <a:r>
              <a:rPr lang="en" altLang="zh-CN" sz="1200" dirty="0">
                <a:latin typeface="Microsoft YaHei" panose="020B0503020204020204" pitchFamily="34" charset="-122"/>
                <a:ea typeface="Microsoft YaHei" panose="020B0503020204020204" pitchFamily="34" charset="-122"/>
              </a:rPr>
              <a:t>O(n)</a:t>
            </a:r>
          </a:p>
          <a:p>
            <a:pPr algn="l" fontAlgn="auto">
              <a:spcBef>
                <a:spcPts val="0"/>
              </a:spcBef>
              <a:spcAft>
                <a:spcPts val="0"/>
              </a:spcAft>
            </a:pPr>
            <a:endParaRPr kumimoji="1" lang="zh-CN" altLang="en-US"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33451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latin typeface="微软雅黑" charset="-122"/>
                <a:ea typeface="微软雅黑" charset="-122"/>
              </a:rPr>
              <a:t>6.</a:t>
            </a:r>
            <a:r>
              <a:rPr lang="zh-CN" altLang="en-US" sz="2400" b="1" dirty="0">
                <a:latin typeface="微软雅黑" charset="-122"/>
                <a:ea typeface="微软雅黑" charset="-122"/>
              </a:rPr>
              <a:t> 顺序表增加与删除元素</a:t>
            </a:r>
            <a:endParaRPr lang="en-US" altLang="zh-CN" sz="2400" b="1" dirty="0">
              <a:latin typeface="微软雅黑" charset="-122"/>
              <a:ea typeface="微软雅黑" charset="-122"/>
            </a:endParaRPr>
          </a:p>
        </p:txBody>
      </p:sp>
      <p:sp>
        <p:nvSpPr>
          <p:cNvPr id="2" name="文本框 1">
            <a:extLst>
              <a:ext uri="{FF2B5EF4-FFF2-40B4-BE49-F238E27FC236}">
                <a16:creationId xmlns:a16="http://schemas.microsoft.com/office/drawing/2014/main" id="{22AE01BF-2E67-584F-AE9C-9EC9EFF323A8}"/>
              </a:ext>
            </a:extLst>
          </p:cNvPr>
          <p:cNvSpPr txBox="1"/>
          <p:nvPr/>
        </p:nvSpPr>
        <p:spPr>
          <a:xfrm>
            <a:off x="971600" y="862336"/>
            <a:ext cx="1502334" cy="646331"/>
          </a:xfrm>
          <a:prstGeom prst="rect">
            <a:avLst/>
          </a:prstGeom>
          <a:noFill/>
        </p:spPr>
        <p:txBody>
          <a:bodyPr wrap="none" rtlCol="0">
            <a:spAutoFit/>
          </a:bodyPr>
          <a:lstStyle/>
          <a:p>
            <a:pPr fontAlgn="auto">
              <a:spcBef>
                <a:spcPts val="0"/>
              </a:spcBef>
              <a:spcAft>
                <a:spcPts val="0"/>
              </a:spcAft>
            </a:pPr>
            <a:r>
              <a:rPr kumimoji="1" lang="en-US" altLang="zh-CN" dirty="0">
                <a:latin typeface="Microsoft YaHei" panose="020B0503020204020204" pitchFamily="34" charset="-122"/>
                <a:ea typeface="Microsoft YaHei" panose="020B0503020204020204" pitchFamily="34" charset="-122"/>
              </a:rPr>
              <a:t>6.2 </a:t>
            </a:r>
            <a:r>
              <a:rPr kumimoji="1" lang="zh-CN" altLang="en-US" dirty="0">
                <a:latin typeface="微软雅黑" charset="-122"/>
                <a:ea typeface="微软雅黑" charset="-122"/>
              </a:rPr>
              <a:t>删除元素</a:t>
            </a:r>
            <a:endParaRPr lang="en-US" altLang="zh-CN" dirty="0">
              <a:latin typeface="微软雅黑" charset="-122"/>
              <a:ea typeface="微软雅黑" charset="-122"/>
            </a:endParaRPr>
          </a:p>
          <a:p>
            <a:pPr fontAlgn="auto">
              <a:spcBef>
                <a:spcPts val="0"/>
              </a:spcBef>
              <a:spcAft>
                <a:spcPts val="0"/>
              </a:spcAft>
            </a:pPr>
            <a:endParaRPr kumimoji="1" lang="zh-CN" altLang="en-US"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6D9EBD1B-C49A-484A-A4BB-86C06B7FF23C}"/>
              </a:ext>
            </a:extLst>
          </p:cNvPr>
          <p:cNvSpPr txBox="1"/>
          <p:nvPr/>
        </p:nvSpPr>
        <p:spPr>
          <a:xfrm>
            <a:off x="971600" y="3867894"/>
            <a:ext cx="3759362" cy="830997"/>
          </a:xfrm>
          <a:prstGeom prst="rect">
            <a:avLst/>
          </a:prstGeom>
          <a:noFill/>
        </p:spPr>
        <p:txBody>
          <a:bodyPr wrap="none" rtlCol="0">
            <a:spAutoFit/>
          </a:bodyPr>
          <a:lstStyle/>
          <a:p>
            <a:r>
              <a:rPr lang="en" altLang="zh-CN" sz="1200" dirty="0">
                <a:latin typeface="Microsoft YaHei" panose="020B0503020204020204" pitchFamily="34" charset="-122"/>
                <a:ea typeface="Microsoft YaHei" panose="020B0503020204020204" pitchFamily="34" charset="-122"/>
              </a:rPr>
              <a:t>a. </a:t>
            </a:r>
            <a:r>
              <a:rPr lang="zh-CN" altLang="en-US" sz="1200" dirty="0">
                <a:latin typeface="Microsoft YaHei" panose="020B0503020204020204" pitchFamily="34" charset="-122"/>
                <a:ea typeface="Microsoft YaHei" panose="020B0503020204020204" pitchFamily="34" charset="-122"/>
              </a:rPr>
              <a:t>删除表尾元素，时间复杂度为</a:t>
            </a:r>
            <a:r>
              <a:rPr lang="en" altLang="zh-CN" sz="1200" dirty="0">
                <a:latin typeface="Microsoft YaHei" panose="020B0503020204020204" pitchFamily="34" charset="-122"/>
                <a:ea typeface="Microsoft YaHei" panose="020B0503020204020204" pitchFamily="34" charset="-122"/>
              </a:rPr>
              <a:t>O(1)</a:t>
            </a:r>
          </a:p>
          <a:p>
            <a:r>
              <a:rPr lang="en" altLang="zh-CN" sz="1200" dirty="0">
                <a:latin typeface="Microsoft YaHei" panose="020B0503020204020204" pitchFamily="34" charset="-122"/>
                <a:ea typeface="Microsoft YaHei" panose="020B0503020204020204" pitchFamily="34" charset="-122"/>
              </a:rPr>
              <a:t>b. </a:t>
            </a:r>
            <a:r>
              <a:rPr lang="zh-CN" altLang="en-US" sz="1200" dirty="0">
                <a:latin typeface="Microsoft YaHei" panose="020B0503020204020204" pitchFamily="34" charset="-122"/>
                <a:ea typeface="Microsoft YaHei" panose="020B0503020204020204" pitchFamily="34" charset="-122"/>
              </a:rPr>
              <a:t>非保序的元素删除（不常见），时间复杂度为</a:t>
            </a:r>
            <a:r>
              <a:rPr lang="en" altLang="zh-CN" sz="1200" dirty="0">
                <a:latin typeface="Microsoft YaHei" panose="020B0503020204020204" pitchFamily="34" charset="-122"/>
                <a:ea typeface="Microsoft YaHei" panose="020B0503020204020204" pitchFamily="34" charset="-122"/>
              </a:rPr>
              <a:t>O(1)</a:t>
            </a:r>
          </a:p>
          <a:p>
            <a:r>
              <a:rPr lang="en" altLang="zh-CN" sz="1200" dirty="0">
                <a:latin typeface="Microsoft YaHei" panose="020B0503020204020204" pitchFamily="34" charset="-122"/>
                <a:ea typeface="Microsoft YaHei" panose="020B0503020204020204" pitchFamily="34" charset="-122"/>
              </a:rPr>
              <a:t>c. </a:t>
            </a:r>
            <a:r>
              <a:rPr lang="zh-CN" altLang="en-US" sz="1200" dirty="0">
                <a:latin typeface="Microsoft YaHei" panose="020B0503020204020204" pitchFamily="34" charset="-122"/>
                <a:ea typeface="Microsoft YaHei" panose="020B0503020204020204" pitchFamily="34" charset="-122"/>
              </a:rPr>
              <a:t>保序的元素删除，时间复杂度为</a:t>
            </a:r>
            <a:r>
              <a:rPr lang="en" altLang="zh-CN" sz="1200" dirty="0">
                <a:latin typeface="Microsoft YaHei" panose="020B0503020204020204" pitchFamily="34" charset="-122"/>
                <a:ea typeface="Microsoft YaHei" panose="020B0503020204020204" pitchFamily="34" charset="-122"/>
              </a:rPr>
              <a:t>O(n)</a:t>
            </a:r>
          </a:p>
          <a:p>
            <a:pPr algn="l" fontAlgn="auto">
              <a:spcBef>
                <a:spcPts val="0"/>
              </a:spcBef>
              <a:spcAft>
                <a:spcPts val="0"/>
              </a:spcAft>
            </a:pPr>
            <a:endParaRPr kumimoji="1" lang="zh-CN" altLang="en-US" sz="12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161C8719-DEE5-AA4F-AB51-02A61FA079F4}"/>
              </a:ext>
            </a:extLst>
          </p:cNvPr>
          <p:cNvPicPr>
            <a:picLocks noChangeAspect="1"/>
          </p:cNvPicPr>
          <p:nvPr/>
        </p:nvPicPr>
        <p:blipFill>
          <a:blip r:embed="rId2"/>
          <a:stretch>
            <a:fillRect/>
          </a:stretch>
        </p:blipFill>
        <p:spPr>
          <a:xfrm>
            <a:off x="1016000" y="1347614"/>
            <a:ext cx="4608512" cy="2469792"/>
          </a:xfrm>
          <a:prstGeom prst="rect">
            <a:avLst/>
          </a:prstGeom>
          <a:ln>
            <a:solidFill>
              <a:schemeClr val="tx1"/>
            </a:solidFill>
          </a:ln>
        </p:spPr>
      </p:pic>
      <p:pic>
        <p:nvPicPr>
          <p:cNvPr id="7" name="图片 6">
            <a:extLst>
              <a:ext uri="{FF2B5EF4-FFF2-40B4-BE49-F238E27FC236}">
                <a16:creationId xmlns:a16="http://schemas.microsoft.com/office/drawing/2014/main" id="{13E86B92-405D-DF43-99FE-7E22313F8470}"/>
              </a:ext>
            </a:extLst>
          </p:cNvPr>
          <p:cNvPicPr>
            <a:picLocks noChangeAspect="1"/>
          </p:cNvPicPr>
          <p:nvPr/>
        </p:nvPicPr>
        <p:blipFill>
          <a:blip r:embed="rId2"/>
          <a:stretch>
            <a:fillRect/>
          </a:stretch>
        </p:blipFill>
        <p:spPr>
          <a:xfrm>
            <a:off x="1015999" y="1275606"/>
            <a:ext cx="4770381" cy="2556541"/>
          </a:xfrm>
          <a:prstGeom prst="rect">
            <a:avLst/>
          </a:prstGeom>
          <a:ln>
            <a:solidFill>
              <a:schemeClr val="tx1"/>
            </a:solidFill>
          </a:ln>
        </p:spPr>
      </p:pic>
    </p:spTree>
    <p:extLst>
      <p:ext uri="{BB962C8B-B14F-4D97-AF65-F5344CB8AC3E}">
        <p14:creationId xmlns:p14="http://schemas.microsoft.com/office/powerpoint/2010/main" val="1464290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199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latin typeface="微软雅黑" charset="-122"/>
                <a:ea typeface="微软雅黑" charset="-122"/>
              </a:rPr>
              <a:t>1.</a:t>
            </a:r>
            <a:r>
              <a:rPr lang="zh-CN" altLang="en-US" sz="2400" b="1" dirty="0">
                <a:latin typeface="微软雅黑" charset="-122"/>
                <a:ea typeface="微软雅黑" charset="-122"/>
              </a:rPr>
              <a:t> 数据结构的概念</a:t>
            </a:r>
            <a:endParaRPr lang="en-US" altLang="zh-CN" sz="2400" b="1" dirty="0">
              <a:latin typeface="微软雅黑" charset="-122"/>
              <a:ea typeface="微软雅黑" charset="-122"/>
            </a:endParaRPr>
          </a:p>
        </p:txBody>
      </p:sp>
      <p:sp>
        <p:nvSpPr>
          <p:cNvPr id="3" name="文本框 2">
            <a:extLst>
              <a:ext uri="{FF2B5EF4-FFF2-40B4-BE49-F238E27FC236}">
                <a16:creationId xmlns:a16="http://schemas.microsoft.com/office/drawing/2014/main" id="{649CBC90-A5CC-524F-8690-D44C5C31EED8}"/>
              </a:ext>
            </a:extLst>
          </p:cNvPr>
          <p:cNvSpPr txBox="1"/>
          <p:nvPr/>
        </p:nvSpPr>
        <p:spPr>
          <a:xfrm>
            <a:off x="971600" y="987574"/>
            <a:ext cx="2194832" cy="369332"/>
          </a:xfrm>
          <a:prstGeom prst="rect">
            <a:avLst/>
          </a:prstGeom>
          <a:noFill/>
        </p:spPr>
        <p:txBody>
          <a:bodyPr wrap="none" rtlCol="0">
            <a:spAutoFit/>
          </a:bodyPr>
          <a:lstStyle/>
          <a:p>
            <a:pPr fontAlgn="auto">
              <a:spcBef>
                <a:spcPts val="0"/>
              </a:spcBef>
              <a:spcAft>
                <a:spcPts val="0"/>
              </a:spcAft>
            </a:pPr>
            <a:r>
              <a:rPr kumimoji="1" lang="en-US" altLang="zh-CN" dirty="0">
                <a:latin typeface="Microsoft YaHei" panose="020B0503020204020204" pitchFamily="34" charset="-122"/>
                <a:ea typeface="Microsoft YaHei" panose="020B0503020204020204" pitchFamily="34" charset="-122"/>
              </a:rPr>
              <a:t>1.1</a:t>
            </a:r>
            <a:r>
              <a:rPr kumimoji="1" lang="zh-CN" altLang="en-US" dirty="0">
                <a:latin typeface="Microsoft YaHei" panose="020B0503020204020204" pitchFamily="34" charset="-122"/>
                <a:ea typeface="Microsoft YaHei" panose="020B0503020204020204" pitchFamily="34" charset="-122"/>
              </a:rPr>
              <a:t> 数据结构的作用</a:t>
            </a:r>
          </a:p>
        </p:txBody>
      </p:sp>
      <p:sp>
        <p:nvSpPr>
          <p:cNvPr id="4" name="文本框 3">
            <a:extLst>
              <a:ext uri="{FF2B5EF4-FFF2-40B4-BE49-F238E27FC236}">
                <a16:creationId xmlns:a16="http://schemas.microsoft.com/office/drawing/2014/main" id="{8B41C1D2-13EC-9547-8AAF-99DEAF9B38B8}"/>
              </a:ext>
            </a:extLst>
          </p:cNvPr>
          <p:cNvSpPr txBox="1"/>
          <p:nvPr/>
        </p:nvSpPr>
        <p:spPr>
          <a:xfrm>
            <a:off x="983682" y="1759262"/>
            <a:ext cx="7288790" cy="461665"/>
          </a:xfrm>
          <a:prstGeom prst="rect">
            <a:avLst/>
          </a:prstGeom>
          <a:noFill/>
        </p:spPr>
        <p:txBody>
          <a:bodyPr wrap="none" rtlCol="0">
            <a:spAutoFit/>
          </a:bodyPr>
          <a:lstStyle/>
          <a:p>
            <a:pPr fontAlgn="auto">
              <a:spcBef>
                <a:spcPts val="0"/>
              </a:spcBef>
              <a:spcAft>
                <a:spcPts val="0"/>
              </a:spcAft>
            </a:pPr>
            <a:r>
              <a:rPr lang="zh-CN" altLang="en-US" sz="1200" dirty="0">
                <a:solidFill>
                  <a:srgbClr val="FF0000"/>
                </a:solidFill>
                <a:latin typeface="Microsoft YaHei" panose="020B0503020204020204" pitchFamily="34" charset="-122"/>
                <a:ea typeface="Microsoft YaHei" panose="020B0503020204020204" pitchFamily="34" charset="-122"/>
              </a:rPr>
              <a:t>数据结构</a:t>
            </a:r>
            <a:r>
              <a:rPr lang="zh-CN" altLang="en-US" sz="1200" dirty="0">
                <a:latin typeface="Microsoft YaHei" panose="020B0503020204020204" pitchFamily="34" charset="-122"/>
                <a:ea typeface="Microsoft YaHei" panose="020B0503020204020204" pitchFamily="34" charset="-122"/>
              </a:rPr>
              <a:t>是</a:t>
            </a:r>
            <a:r>
              <a:rPr lang="zh-CN" altLang="en-US" sz="1200" dirty="0">
                <a:solidFill>
                  <a:srgbClr val="FF0000"/>
                </a:solidFill>
                <a:latin typeface="Microsoft YaHei" panose="020B0503020204020204" pitchFamily="34" charset="-122"/>
                <a:ea typeface="Microsoft YaHei" panose="020B0503020204020204" pitchFamily="34" charset="-122"/>
              </a:rPr>
              <a:t>存储、组织数据</a:t>
            </a:r>
            <a:r>
              <a:rPr lang="zh-CN" altLang="en-US" sz="1200" dirty="0">
                <a:latin typeface="Microsoft YaHei" panose="020B0503020204020204" pitchFamily="34" charset="-122"/>
                <a:ea typeface="Microsoft YaHei" panose="020B0503020204020204" pitchFamily="34" charset="-122"/>
              </a:rPr>
              <a:t>的方式 </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 </a:t>
            </a:r>
            <a:r>
              <a:rPr lang="zh-CN" altLang="en-US" sz="1200" dirty="0">
                <a:solidFill>
                  <a:srgbClr val="FF0000"/>
                </a:solidFill>
                <a:latin typeface="Microsoft YaHei" panose="020B0503020204020204" pitchFamily="34" charset="-122"/>
                <a:ea typeface="Microsoft YaHei" panose="020B0503020204020204" pitchFamily="34" charset="-122"/>
              </a:rPr>
              <a:t>数据结构</a:t>
            </a:r>
            <a:r>
              <a:rPr lang="zh-CN" altLang="en-US" sz="1200" dirty="0">
                <a:latin typeface="Microsoft YaHei" panose="020B0503020204020204" pitchFamily="34" charset="-122"/>
                <a:ea typeface="Microsoft YaHei" panose="020B0503020204020204" pitchFamily="34" charset="-122"/>
              </a:rPr>
              <a:t>是指相互之间存在一种或多种特定关系的</a:t>
            </a:r>
            <a:r>
              <a:rPr lang="zh-CN" altLang="en-US" sz="1200" dirty="0">
                <a:solidFill>
                  <a:srgbClr val="FF0000"/>
                </a:solidFill>
                <a:latin typeface="Microsoft YaHei" panose="020B0503020204020204" pitchFamily="34" charset="-122"/>
                <a:ea typeface="Microsoft YaHei" panose="020B0503020204020204" pitchFamily="34" charset="-122"/>
              </a:rPr>
              <a:t>数据元素的集合</a:t>
            </a:r>
            <a:endParaRPr lang="en-US" altLang="zh-CN" sz="1200" dirty="0">
              <a:solidFill>
                <a:srgbClr val="FF0000"/>
              </a:solidFill>
              <a:latin typeface="Microsoft YaHei" panose="020B0503020204020204" pitchFamily="34" charset="-122"/>
              <a:ea typeface="Microsoft YaHei" panose="020B0503020204020204" pitchFamily="34" charset="-122"/>
            </a:endParaRPr>
          </a:p>
          <a:p>
            <a:pPr fontAlgn="auto">
              <a:spcBef>
                <a:spcPts val="0"/>
              </a:spcBef>
              <a:spcAft>
                <a:spcPts val="0"/>
              </a:spcAft>
            </a:pPr>
            <a:r>
              <a:rPr lang="zh-CN" altLang="en-US" sz="1200" dirty="0">
                <a:latin typeface="Microsoft YaHei" panose="020B0503020204020204" pitchFamily="34" charset="-122"/>
                <a:ea typeface="Microsoft YaHei" panose="020B0503020204020204" pitchFamily="34" charset="-122"/>
              </a:rPr>
              <a:t>通常情况下，精心选择的数据结构可以带来更高的运行或者存储</a:t>
            </a:r>
            <a:r>
              <a:rPr lang="zh-CN" altLang="en-US" sz="1200" dirty="0">
                <a:solidFill>
                  <a:srgbClr val="FF0000"/>
                </a:solidFill>
                <a:latin typeface="Microsoft YaHei" panose="020B0503020204020204" pitchFamily="34" charset="-122"/>
                <a:ea typeface="Microsoft YaHei" panose="020B0503020204020204" pitchFamily="34" charset="-122"/>
              </a:rPr>
              <a:t>效率</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 数据结构往往同高效的</a:t>
            </a:r>
            <a:r>
              <a:rPr lang="zh-CN" altLang="en-US" sz="1200" dirty="0">
                <a:solidFill>
                  <a:srgbClr val="FF0000"/>
                </a:solidFill>
                <a:latin typeface="Microsoft YaHei" panose="020B0503020204020204" pitchFamily="34" charset="-122"/>
                <a:ea typeface="Microsoft YaHei" panose="020B0503020204020204" pitchFamily="34" charset="-122"/>
              </a:rPr>
              <a:t>算法</a:t>
            </a:r>
            <a:r>
              <a:rPr lang="zh-CN" altLang="en-US" sz="1200" dirty="0">
                <a:latin typeface="Microsoft YaHei" panose="020B0503020204020204" pitchFamily="34" charset="-122"/>
                <a:ea typeface="Microsoft YaHei" panose="020B0503020204020204" pitchFamily="34" charset="-122"/>
              </a:rPr>
              <a:t>有关</a:t>
            </a:r>
            <a:endParaRPr kumimoji="1" lang="zh-CN" altLang="en-US" sz="12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12F6E91B-A713-D244-99E7-5AF488D1496B}"/>
              </a:ext>
            </a:extLst>
          </p:cNvPr>
          <p:cNvSpPr txBox="1"/>
          <p:nvPr/>
        </p:nvSpPr>
        <p:spPr>
          <a:xfrm>
            <a:off x="983682" y="2958970"/>
            <a:ext cx="837089"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rgbClr val="FF0000"/>
                </a:solidFill>
                <a:latin typeface="Microsoft YaHei" panose="020B0503020204020204" pitchFamily="34" charset="-122"/>
                <a:ea typeface="Microsoft YaHei" panose="020B0503020204020204" pitchFamily="34" charset="-122"/>
              </a:rPr>
              <a:t>举个栗子</a:t>
            </a:r>
            <a:r>
              <a:rPr kumimoji="1" lang="en-US" altLang="zh-CN" sz="1200" b="1" dirty="0">
                <a:solidFill>
                  <a:srgbClr val="FF0000"/>
                </a:solidFill>
                <a:latin typeface="Microsoft YaHei" panose="020B0503020204020204" pitchFamily="34" charset="-122"/>
                <a:ea typeface="Microsoft YaHei" panose="020B0503020204020204" pitchFamily="34" charset="-122"/>
              </a:rPr>
              <a:t>:</a:t>
            </a:r>
            <a:endParaRPr kumimoji="1" lang="zh-CN" altLang="en-US" sz="1200" b="1" dirty="0">
              <a:solidFill>
                <a:srgbClr val="FF0000"/>
              </a:solidFill>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5E5411EC-D37D-7D48-B545-974D132B2693}"/>
              </a:ext>
            </a:extLst>
          </p:cNvPr>
          <p:cNvPicPr>
            <a:picLocks noChangeAspect="1"/>
          </p:cNvPicPr>
          <p:nvPr/>
        </p:nvPicPr>
        <p:blipFill>
          <a:blip r:embed="rId2"/>
          <a:stretch>
            <a:fillRect/>
          </a:stretch>
        </p:blipFill>
        <p:spPr>
          <a:xfrm>
            <a:off x="1127698" y="3235969"/>
            <a:ext cx="481477" cy="420847"/>
          </a:xfrm>
          <a:prstGeom prst="rect">
            <a:avLst/>
          </a:prstGeom>
          <a:ln w="3175">
            <a:solidFill>
              <a:schemeClr val="tx1"/>
            </a:solidFill>
          </a:ln>
        </p:spPr>
      </p:pic>
      <p:sp>
        <p:nvSpPr>
          <p:cNvPr id="7" name="文本框 6">
            <a:extLst>
              <a:ext uri="{FF2B5EF4-FFF2-40B4-BE49-F238E27FC236}">
                <a16:creationId xmlns:a16="http://schemas.microsoft.com/office/drawing/2014/main" id="{AFE99473-0B57-914B-9348-6F3556BFD855}"/>
              </a:ext>
            </a:extLst>
          </p:cNvPr>
          <p:cNvSpPr txBox="1"/>
          <p:nvPr/>
        </p:nvSpPr>
        <p:spPr>
          <a:xfrm>
            <a:off x="1677901" y="3291830"/>
            <a:ext cx="2582758"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Microsoft YaHei" panose="020B0503020204020204" pitchFamily="34" charset="-122"/>
                <a:ea typeface="Microsoft YaHei" panose="020B0503020204020204" pitchFamily="34" charset="-122"/>
              </a:rPr>
              <a:t>我们希望存贮一个 </a:t>
            </a:r>
            <a:r>
              <a:rPr kumimoji="1" lang="zh-CN" altLang="en-US" sz="1200" dirty="0">
                <a:solidFill>
                  <a:srgbClr val="FF0000"/>
                </a:solidFill>
                <a:latin typeface="Microsoft YaHei" panose="020B0503020204020204" pitchFamily="34" charset="-122"/>
                <a:ea typeface="Microsoft YaHei" panose="020B0503020204020204" pitchFamily="34" charset="-122"/>
              </a:rPr>
              <a:t>班级的学员信息</a:t>
            </a:r>
          </a:p>
        </p:txBody>
      </p:sp>
    </p:spTree>
    <p:extLst>
      <p:ext uri="{BB962C8B-B14F-4D97-AF65-F5344CB8AC3E}">
        <p14:creationId xmlns:p14="http://schemas.microsoft.com/office/powerpoint/2010/main" val="271989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latin typeface="微软雅黑" charset="-122"/>
                <a:ea typeface="微软雅黑" charset="-122"/>
              </a:rPr>
              <a:t>1.</a:t>
            </a:r>
            <a:r>
              <a:rPr lang="zh-CN" altLang="en-US" sz="2400" b="1" dirty="0">
                <a:latin typeface="微软雅黑" charset="-122"/>
                <a:ea typeface="微软雅黑" charset="-122"/>
              </a:rPr>
              <a:t> 数据结构的概念</a:t>
            </a:r>
            <a:endParaRPr lang="en-US" altLang="zh-CN" sz="2400" b="1" dirty="0">
              <a:latin typeface="微软雅黑" charset="-122"/>
              <a:ea typeface="微软雅黑" charset="-122"/>
            </a:endParaRPr>
          </a:p>
        </p:txBody>
      </p:sp>
      <p:sp>
        <p:nvSpPr>
          <p:cNvPr id="3" name="文本框 2">
            <a:extLst>
              <a:ext uri="{FF2B5EF4-FFF2-40B4-BE49-F238E27FC236}">
                <a16:creationId xmlns:a16="http://schemas.microsoft.com/office/drawing/2014/main" id="{649CBC90-A5CC-524F-8690-D44C5C31EED8}"/>
              </a:ext>
            </a:extLst>
          </p:cNvPr>
          <p:cNvSpPr txBox="1"/>
          <p:nvPr/>
        </p:nvSpPr>
        <p:spPr>
          <a:xfrm>
            <a:off x="971600" y="987574"/>
            <a:ext cx="2194832" cy="369332"/>
          </a:xfrm>
          <a:prstGeom prst="rect">
            <a:avLst/>
          </a:prstGeom>
          <a:noFill/>
        </p:spPr>
        <p:txBody>
          <a:bodyPr wrap="none" rtlCol="0">
            <a:spAutoFit/>
          </a:bodyPr>
          <a:lstStyle/>
          <a:p>
            <a:pPr fontAlgn="auto">
              <a:spcBef>
                <a:spcPts val="0"/>
              </a:spcBef>
              <a:spcAft>
                <a:spcPts val="0"/>
              </a:spcAft>
            </a:pPr>
            <a:r>
              <a:rPr kumimoji="1" lang="en-US" altLang="zh-CN" dirty="0">
                <a:latin typeface="Microsoft YaHei" panose="020B0503020204020204" pitchFamily="34" charset="-122"/>
                <a:ea typeface="Microsoft YaHei" panose="020B0503020204020204" pitchFamily="34" charset="-122"/>
              </a:rPr>
              <a:t>1.1</a:t>
            </a:r>
            <a:r>
              <a:rPr kumimoji="1" lang="zh-CN" altLang="en-US" dirty="0">
                <a:latin typeface="Microsoft YaHei" panose="020B0503020204020204" pitchFamily="34" charset="-122"/>
                <a:ea typeface="Microsoft YaHei" panose="020B0503020204020204" pitchFamily="34" charset="-122"/>
              </a:rPr>
              <a:t> 数据结构的作用</a:t>
            </a:r>
          </a:p>
        </p:txBody>
      </p:sp>
      <p:sp>
        <p:nvSpPr>
          <p:cNvPr id="8" name="文本框 7">
            <a:extLst>
              <a:ext uri="{FF2B5EF4-FFF2-40B4-BE49-F238E27FC236}">
                <a16:creationId xmlns:a16="http://schemas.microsoft.com/office/drawing/2014/main" id="{1646EA43-D123-4147-BEE7-850425F3749A}"/>
              </a:ext>
            </a:extLst>
          </p:cNvPr>
          <p:cNvSpPr txBox="1"/>
          <p:nvPr/>
        </p:nvSpPr>
        <p:spPr>
          <a:xfrm>
            <a:off x="940488" y="1518727"/>
            <a:ext cx="1245854" cy="276999"/>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Microsoft YaHei" panose="020B0503020204020204" pitchFamily="34" charset="-122"/>
                <a:ea typeface="Microsoft YaHei" panose="020B0503020204020204" pitchFamily="34" charset="-122"/>
              </a:rPr>
              <a:t>存储方式</a:t>
            </a:r>
            <a:r>
              <a:rPr kumimoji="1" lang="en-US" altLang="zh-CN" sz="1200" b="1" dirty="0">
                <a:latin typeface="Microsoft YaHei" panose="020B0503020204020204" pitchFamily="34" charset="-122"/>
                <a:ea typeface="Microsoft YaHei" panose="020B0503020204020204" pitchFamily="34" charset="-122"/>
              </a:rPr>
              <a:t>1:</a:t>
            </a:r>
            <a:r>
              <a:rPr kumimoji="1" lang="zh-CN" altLang="en-US" sz="1200" b="1" dirty="0">
                <a:latin typeface="Microsoft YaHei" panose="020B0503020204020204" pitchFamily="34" charset="-122"/>
                <a:ea typeface="Microsoft YaHei" panose="020B0503020204020204" pitchFamily="34" charset="-122"/>
              </a:rPr>
              <a:t>列表</a:t>
            </a:r>
          </a:p>
        </p:txBody>
      </p:sp>
      <p:sp>
        <p:nvSpPr>
          <p:cNvPr id="10" name="文本框 9">
            <a:extLst>
              <a:ext uri="{FF2B5EF4-FFF2-40B4-BE49-F238E27FC236}">
                <a16:creationId xmlns:a16="http://schemas.microsoft.com/office/drawing/2014/main" id="{14A7CC03-4146-CF46-B3C8-B6BF803B7C6A}"/>
              </a:ext>
            </a:extLst>
          </p:cNvPr>
          <p:cNvSpPr txBox="1"/>
          <p:nvPr/>
        </p:nvSpPr>
        <p:spPr>
          <a:xfrm>
            <a:off x="4788024" y="1488702"/>
            <a:ext cx="1245854" cy="276999"/>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Microsoft YaHei" panose="020B0503020204020204" pitchFamily="34" charset="-122"/>
                <a:ea typeface="Microsoft YaHei" panose="020B0503020204020204" pitchFamily="34" charset="-122"/>
              </a:rPr>
              <a:t>存储方式</a:t>
            </a:r>
            <a:r>
              <a:rPr kumimoji="1" lang="en-US" altLang="zh-CN" sz="1200" b="1" dirty="0">
                <a:latin typeface="Microsoft YaHei" panose="020B0503020204020204" pitchFamily="34" charset="-122"/>
                <a:ea typeface="Microsoft YaHei" panose="020B0503020204020204" pitchFamily="34" charset="-122"/>
              </a:rPr>
              <a:t>2:</a:t>
            </a:r>
            <a:r>
              <a:rPr kumimoji="1" lang="zh-CN" altLang="en-US" sz="1200" b="1" dirty="0">
                <a:latin typeface="Microsoft YaHei" panose="020B0503020204020204" pitchFamily="34" charset="-122"/>
                <a:ea typeface="Microsoft YaHei" panose="020B0503020204020204" pitchFamily="34" charset="-122"/>
              </a:rPr>
              <a:t>字典</a:t>
            </a:r>
          </a:p>
        </p:txBody>
      </p:sp>
      <p:sp>
        <p:nvSpPr>
          <p:cNvPr id="14" name="文本框 13">
            <a:extLst>
              <a:ext uri="{FF2B5EF4-FFF2-40B4-BE49-F238E27FC236}">
                <a16:creationId xmlns:a16="http://schemas.microsoft.com/office/drawing/2014/main" id="{384075BF-159A-F14D-828B-9CB3B2DE0C1A}"/>
              </a:ext>
            </a:extLst>
          </p:cNvPr>
          <p:cNvSpPr txBox="1"/>
          <p:nvPr/>
        </p:nvSpPr>
        <p:spPr>
          <a:xfrm>
            <a:off x="916860" y="2551328"/>
            <a:ext cx="1298753" cy="276999"/>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Microsoft YaHei" panose="020B0503020204020204" pitchFamily="34" charset="-122"/>
                <a:ea typeface="Microsoft YaHei" panose="020B0503020204020204" pitchFamily="34" charset="-122"/>
              </a:rPr>
              <a:t>查找学员</a:t>
            </a:r>
            <a:r>
              <a:rPr kumimoji="1" lang="zh-CN" altLang="en-US" sz="1200" b="1" dirty="0">
                <a:solidFill>
                  <a:srgbClr val="FF0000"/>
                </a:solidFill>
                <a:latin typeface="Microsoft YaHei" panose="020B0503020204020204" pitchFamily="34" charset="-122"/>
                <a:ea typeface="Microsoft YaHei" panose="020B0503020204020204" pitchFamily="34" charset="-122"/>
              </a:rPr>
              <a:t>钢铁侠</a:t>
            </a:r>
            <a:r>
              <a:rPr kumimoji="1" lang="en-US" altLang="zh-CN" sz="1200" dirty="0">
                <a:latin typeface="Microsoft YaHei" panose="020B0503020204020204" pitchFamily="34" charset="-122"/>
                <a:ea typeface="Microsoft YaHei" panose="020B0503020204020204" pitchFamily="34" charset="-122"/>
              </a:rPr>
              <a:t>:</a:t>
            </a:r>
          </a:p>
        </p:txBody>
      </p:sp>
      <p:pic>
        <p:nvPicPr>
          <p:cNvPr id="15" name="图片 14">
            <a:extLst>
              <a:ext uri="{FF2B5EF4-FFF2-40B4-BE49-F238E27FC236}">
                <a16:creationId xmlns:a16="http://schemas.microsoft.com/office/drawing/2014/main" id="{42539540-0584-D040-B27C-522C77C86750}"/>
              </a:ext>
            </a:extLst>
          </p:cNvPr>
          <p:cNvPicPr>
            <a:picLocks noChangeAspect="1"/>
          </p:cNvPicPr>
          <p:nvPr/>
        </p:nvPicPr>
        <p:blipFill>
          <a:blip r:embed="rId2"/>
          <a:stretch>
            <a:fillRect/>
          </a:stretch>
        </p:blipFill>
        <p:spPr>
          <a:xfrm>
            <a:off x="1022836" y="1768278"/>
            <a:ext cx="2829084" cy="716960"/>
          </a:xfrm>
          <a:prstGeom prst="rect">
            <a:avLst/>
          </a:prstGeom>
          <a:ln>
            <a:solidFill>
              <a:schemeClr val="tx1"/>
            </a:solidFill>
          </a:ln>
        </p:spPr>
      </p:pic>
      <p:pic>
        <p:nvPicPr>
          <p:cNvPr id="16" name="图片 15">
            <a:extLst>
              <a:ext uri="{FF2B5EF4-FFF2-40B4-BE49-F238E27FC236}">
                <a16:creationId xmlns:a16="http://schemas.microsoft.com/office/drawing/2014/main" id="{5EBB124A-F2D9-3C46-8D2F-D73713BA1056}"/>
              </a:ext>
            </a:extLst>
          </p:cNvPr>
          <p:cNvPicPr>
            <a:picLocks noChangeAspect="1"/>
          </p:cNvPicPr>
          <p:nvPr/>
        </p:nvPicPr>
        <p:blipFill>
          <a:blip r:embed="rId3"/>
          <a:stretch>
            <a:fillRect/>
          </a:stretch>
        </p:blipFill>
        <p:spPr>
          <a:xfrm>
            <a:off x="4860032" y="1768277"/>
            <a:ext cx="3096344" cy="681548"/>
          </a:xfrm>
          <a:prstGeom prst="rect">
            <a:avLst/>
          </a:prstGeom>
          <a:ln>
            <a:solidFill>
              <a:schemeClr val="tx1"/>
            </a:solidFill>
          </a:ln>
        </p:spPr>
      </p:pic>
      <p:pic>
        <p:nvPicPr>
          <p:cNvPr id="17" name="图片 16">
            <a:extLst>
              <a:ext uri="{FF2B5EF4-FFF2-40B4-BE49-F238E27FC236}">
                <a16:creationId xmlns:a16="http://schemas.microsoft.com/office/drawing/2014/main" id="{06C15E21-FE62-284F-AC7B-429D83EEB9C9}"/>
              </a:ext>
            </a:extLst>
          </p:cNvPr>
          <p:cNvPicPr>
            <a:picLocks noChangeAspect="1"/>
          </p:cNvPicPr>
          <p:nvPr/>
        </p:nvPicPr>
        <p:blipFill>
          <a:blip r:embed="rId4"/>
          <a:stretch>
            <a:fillRect/>
          </a:stretch>
        </p:blipFill>
        <p:spPr>
          <a:xfrm>
            <a:off x="1022836" y="2787025"/>
            <a:ext cx="2856692" cy="597913"/>
          </a:xfrm>
          <a:prstGeom prst="rect">
            <a:avLst/>
          </a:prstGeom>
          <a:ln>
            <a:solidFill>
              <a:schemeClr val="tx1"/>
            </a:solidFill>
          </a:ln>
        </p:spPr>
      </p:pic>
      <p:sp>
        <p:nvSpPr>
          <p:cNvPr id="18" name="文本框 17">
            <a:extLst>
              <a:ext uri="{FF2B5EF4-FFF2-40B4-BE49-F238E27FC236}">
                <a16:creationId xmlns:a16="http://schemas.microsoft.com/office/drawing/2014/main" id="{E1136676-90D1-2D45-8021-D4999C6216E9}"/>
              </a:ext>
            </a:extLst>
          </p:cNvPr>
          <p:cNvSpPr txBox="1"/>
          <p:nvPr/>
        </p:nvSpPr>
        <p:spPr>
          <a:xfrm>
            <a:off x="4788024" y="2551327"/>
            <a:ext cx="1298753" cy="276999"/>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Microsoft YaHei" panose="020B0503020204020204" pitchFamily="34" charset="-122"/>
                <a:ea typeface="Microsoft YaHei" panose="020B0503020204020204" pitchFamily="34" charset="-122"/>
              </a:rPr>
              <a:t>查找学员</a:t>
            </a:r>
            <a:r>
              <a:rPr kumimoji="1" lang="zh-CN" altLang="en-US" sz="1200" b="1" dirty="0">
                <a:solidFill>
                  <a:srgbClr val="FF0000"/>
                </a:solidFill>
                <a:latin typeface="Microsoft YaHei" panose="020B0503020204020204" pitchFamily="34" charset="-122"/>
                <a:ea typeface="Microsoft YaHei" panose="020B0503020204020204" pitchFamily="34" charset="-122"/>
              </a:rPr>
              <a:t>钢铁侠</a:t>
            </a:r>
            <a:r>
              <a:rPr kumimoji="1" lang="en-US" altLang="zh-CN" sz="1200" dirty="0">
                <a:latin typeface="Microsoft YaHei" panose="020B0503020204020204" pitchFamily="34" charset="-122"/>
                <a:ea typeface="Microsoft YaHei" panose="020B0503020204020204" pitchFamily="34" charset="-122"/>
              </a:rPr>
              <a:t>:</a:t>
            </a:r>
          </a:p>
        </p:txBody>
      </p:sp>
      <p:pic>
        <p:nvPicPr>
          <p:cNvPr id="5" name="图片 4">
            <a:extLst>
              <a:ext uri="{FF2B5EF4-FFF2-40B4-BE49-F238E27FC236}">
                <a16:creationId xmlns:a16="http://schemas.microsoft.com/office/drawing/2014/main" id="{76B9913B-7EEF-144F-86DF-536C3911AF96}"/>
              </a:ext>
            </a:extLst>
          </p:cNvPr>
          <p:cNvPicPr>
            <a:picLocks noChangeAspect="1"/>
          </p:cNvPicPr>
          <p:nvPr/>
        </p:nvPicPr>
        <p:blipFill>
          <a:blip r:embed="rId5"/>
          <a:stretch>
            <a:fillRect/>
          </a:stretch>
        </p:blipFill>
        <p:spPr>
          <a:xfrm>
            <a:off x="4860032" y="2787025"/>
            <a:ext cx="3024336" cy="507581"/>
          </a:xfrm>
          <a:prstGeom prst="rect">
            <a:avLst/>
          </a:prstGeom>
          <a:ln>
            <a:solidFill>
              <a:schemeClr val="tx1"/>
            </a:solidFill>
          </a:ln>
        </p:spPr>
      </p:pic>
      <p:sp>
        <p:nvSpPr>
          <p:cNvPr id="9" name="文本框 8">
            <a:extLst>
              <a:ext uri="{FF2B5EF4-FFF2-40B4-BE49-F238E27FC236}">
                <a16:creationId xmlns:a16="http://schemas.microsoft.com/office/drawing/2014/main" id="{1011E3E3-B785-3D42-B47B-8667A2A0FDE3}"/>
              </a:ext>
            </a:extLst>
          </p:cNvPr>
          <p:cNvSpPr txBox="1"/>
          <p:nvPr/>
        </p:nvSpPr>
        <p:spPr>
          <a:xfrm>
            <a:off x="940488" y="3518195"/>
            <a:ext cx="1435008" cy="276999"/>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Microsoft YaHei" panose="020B0503020204020204" pitchFamily="34" charset="-122"/>
                <a:ea typeface="Microsoft YaHei" panose="020B0503020204020204" pitchFamily="34" charset="-122"/>
              </a:rPr>
              <a:t>时间复杂度 </a:t>
            </a:r>
            <a:r>
              <a:rPr kumimoji="1" lang="en-US" altLang="zh-CN" sz="1200" b="1" dirty="0">
                <a:latin typeface="Microsoft YaHei" panose="020B0503020204020204" pitchFamily="34" charset="-122"/>
                <a:ea typeface="Microsoft YaHei" panose="020B0503020204020204" pitchFamily="34" charset="-122"/>
              </a:rPr>
              <a:t>:</a:t>
            </a:r>
            <a:r>
              <a:rPr kumimoji="1" lang="zh-CN" altLang="en-US" sz="1200" b="1" dirty="0">
                <a:latin typeface="Microsoft YaHei" panose="020B0503020204020204" pitchFamily="34" charset="-122"/>
                <a:ea typeface="Microsoft YaHei" panose="020B0503020204020204" pitchFamily="34" charset="-122"/>
              </a:rPr>
              <a:t> </a:t>
            </a:r>
            <a:r>
              <a:rPr kumimoji="1" lang="en-US" altLang="zh-CN" sz="1200" b="1" dirty="0">
                <a:solidFill>
                  <a:srgbClr val="FF0000"/>
                </a:solidFill>
                <a:latin typeface="Microsoft YaHei" panose="020B0503020204020204" pitchFamily="34" charset="-122"/>
                <a:ea typeface="Microsoft YaHei" panose="020B0503020204020204" pitchFamily="34" charset="-122"/>
              </a:rPr>
              <a:t>O(n)</a:t>
            </a:r>
            <a:endParaRPr kumimoji="1" lang="zh-CN" altLang="en-US" sz="1200" b="1" dirty="0">
              <a:solidFill>
                <a:srgbClr val="FF0000"/>
              </a:solidFill>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70CBCFA9-A7DB-BA4F-8E82-15778F685F90}"/>
              </a:ext>
            </a:extLst>
          </p:cNvPr>
          <p:cNvSpPr txBox="1"/>
          <p:nvPr/>
        </p:nvSpPr>
        <p:spPr>
          <a:xfrm>
            <a:off x="4788024" y="3493299"/>
            <a:ext cx="1435008" cy="276999"/>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Microsoft YaHei" panose="020B0503020204020204" pitchFamily="34" charset="-122"/>
                <a:ea typeface="Microsoft YaHei" panose="020B0503020204020204" pitchFamily="34" charset="-122"/>
              </a:rPr>
              <a:t>时间复杂度 </a:t>
            </a:r>
            <a:r>
              <a:rPr kumimoji="1" lang="en-US" altLang="zh-CN" sz="1200" b="1" dirty="0">
                <a:latin typeface="Microsoft YaHei" panose="020B0503020204020204" pitchFamily="34" charset="-122"/>
                <a:ea typeface="Microsoft YaHei" panose="020B0503020204020204" pitchFamily="34" charset="-122"/>
              </a:rPr>
              <a:t>:</a:t>
            </a:r>
            <a:r>
              <a:rPr kumimoji="1" lang="zh-CN" altLang="en-US" sz="1200" b="1" dirty="0">
                <a:latin typeface="Microsoft YaHei" panose="020B0503020204020204" pitchFamily="34" charset="-122"/>
                <a:ea typeface="Microsoft YaHei" panose="020B0503020204020204" pitchFamily="34" charset="-122"/>
              </a:rPr>
              <a:t> </a:t>
            </a:r>
            <a:r>
              <a:rPr kumimoji="1" lang="en-US" altLang="zh-CN" sz="1200" b="1" dirty="0">
                <a:solidFill>
                  <a:srgbClr val="FF0000"/>
                </a:solidFill>
                <a:latin typeface="Microsoft YaHei" panose="020B0503020204020204" pitchFamily="34" charset="-122"/>
                <a:ea typeface="Microsoft YaHei" panose="020B0503020204020204" pitchFamily="34" charset="-122"/>
              </a:rPr>
              <a:t>O(1)</a:t>
            </a:r>
            <a:endParaRPr kumimoji="1" lang="zh-CN" altLang="en-US" sz="1200" b="1" dirty="0">
              <a:solidFill>
                <a:srgbClr val="FF0000"/>
              </a:solidFill>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0BF48F1E-4BAB-0349-9F42-33CB6D7E766A}"/>
              </a:ext>
            </a:extLst>
          </p:cNvPr>
          <p:cNvSpPr txBox="1"/>
          <p:nvPr/>
        </p:nvSpPr>
        <p:spPr>
          <a:xfrm>
            <a:off x="941308" y="4245991"/>
            <a:ext cx="5054589" cy="461665"/>
          </a:xfrm>
          <a:prstGeom prst="rect">
            <a:avLst/>
          </a:prstGeom>
          <a:noFill/>
        </p:spPr>
        <p:txBody>
          <a:bodyPr wrap="none" rtlCol="0">
            <a:spAutoFit/>
          </a:bodyPr>
          <a:lstStyle/>
          <a:p>
            <a:pPr fontAlgn="auto">
              <a:spcBef>
                <a:spcPts val="0"/>
              </a:spcBef>
              <a:spcAft>
                <a:spcPts val="0"/>
              </a:spcAft>
            </a:pPr>
            <a:r>
              <a:rPr kumimoji="1" lang="zh-CN" altLang="en-US" sz="1200" dirty="0">
                <a:latin typeface="Microsoft YaHei" panose="020B0503020204020204" pitchFamily="34" charset="-122"/>
                <a:ea typeface="Microsoft YaHei" panose="020B0503020204020204" pitchFamily="34" charset="-122"/>
              </a:rPr>
              <a:t>由此我们可以看出 </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a:t>
            </a:r>
            <a:r>
              <a:rPr kumimoji="1" lang="zh-CN" altLang="en-US" sz="1200" dirty="0">
                <a:solidFill>
                  <a:srgbClr val="FF0000"/>
                </a:solidFill>
                <a:latin typeface="Microsoft YaHei" panose="020B0503020204020204" pitchFamily="34" charset="-122"/>
                <a:ea typeface="Microsoft YaHei" panose="020B0503020204020204" pitchFamily="34" charset="-122"/>
              </a:rPr>
              <a:t>相同</a:t>
            </a:r>
            <a:r>
              <a:rPr kumimoji="1" lang="zh-CN" altLang="en-US" sz="1200" dirty="0">
                <a:latin typeface="Microsoft YaHei" panose="020B0503020204020204" pitchFamily="34" charset="-122"/>
                <a:ea typeface="Microsoft YaHei" panose="020B0503020204020204" pitchFamily="34" charset="-122"/>
              </a:rPr>
              <a:t>的数据用</a:t>
            </a:r>
            <a:r>
              <a:rPr kumimoji="1" lang="zh-CN" altLang="en-US" sz="1200" dirty="0">
                <a:solidFill>
                  <a:srgbClr val="FF0000"/>
                </a:solidFill>
                <a:latin typeface="Microsoft YaHei" panose="020B0503020204020204" pitchFamily="34" charset="-122"/>
                <a:ea typeface="Microsoft YaHei" panose="020B0503020204020204" pitchFamily="34" charset="-122"/>
              </a:rPr>
              <a:t>不同</a:t>
            </a:r>
            <a:r>
              <a:rPr kumimoji="1" lang="zh-CN" altLang="en-US" sz="1200" dirty="0">
                <a:latin typeface="Microsoft YaHei" panose="020B0503020204020204" pitchFamily="34" charset="-122"/>
                <a:ea typeface="Microsoft YaHei" panose="020B0503020204020204" pitchFamily="34" charset="-122"/>
              </a:rPr>
              <a:t>的方式也就不同的</a:t>
            </a:r>
            <a:r>
              <a:rPr kumimoji="1" lang="zh-CN" altLang="en-US" sz="1200" dirty="0">
                <a:solidFill>
                  <a:srgbClr val="FF0000"/>
                </a:solidFill>
                <a:latin typeface="Microsoft YaHei" panose="020B0503020204020204" pitchFamily="34" charset="-122"/>
                <a:ea typeface="Microsoft YaHei" panose="020B0503020204020204" pitchFamily="34" charset="-122"/>
              </a:rPr>
              <a:t>数据结构</a:t>
            </a:r>
            <a:r>
              <a:rPr kumimoji="1" lang="zh-CN" altLang="en-US" sz="1200" dirty="0">
                <a:latin typeface="Microsoft YaHei" panose="020B0503020204020204" pitchFamily="34" charset="-122"/>
                <a:ea typeface="Microsoft YaHei" panose="020B0503020204020204" pitchFamily="34" charset="-122"/>
              </a:rPr>
              <a:t>存储 </a:t>
            </a:r>
            <a:endParaRPr kumimoji="1" lang="en-US" altLang="zh-CN" sz="1200" dirty="0">
              <a:latin typeface="Microsoft YaHei" panose="020B0503020204020204" pitchFamily="34" charset="-122"/>
              <a:ea typeface="Microsoft YaHei" panose="020B0503020204020204" pitchFamily="34" charset="-122"/>
            </a:endParaRPr>
          </a:p>
          <a:p>
            <a:pPr fontAlgn="auto">
              <a:spcBef>
                <a:spcPts val="0"/>
              </a:spcBef>
              <a:spcAft>
                <a:spcPts val="0"/>
              </a:spcAft>
            </a:pPr>
            <a:r>
              <a:rPr kumimoji="1" lang="zh-CN" altLang="en-US" sz="1200" dirty="0">
                <a:latin typeface="Microsoft YaHei" panose="020B0503020204020204" pitchFamily="34" charset="-122"/>
                <a:ea typeface="Microsoft YaHei" panose="020B0503020204020204" pitchFamily="34" charset="-122"/>
              </a:rPr>
              <a:t>那么带来的</a:t>
            </a:r>
            <a:r>
              <a:rPr lang="zh-CN" altLang="en-US" sz="1200" dirty="0">
                <a:latin typeface="Microsoft YaHei" panose="020B0503020204020204" pitchFamily="34" charset="-122"/>
                <a:ea typeface="Microsoft YaHei" panose="020B0503020204020204" pitchFamily="34" charset="-122"/>
              </a:rPr>
              <a:t>运行或者存储</a:t>
            </a:r>
            <a:r>
              <a:rPr lang="zh-CN" altLang="en-US" sz="1200" dirty="0">
                <a:solidFill>
                  <a:srgbClr val="FF0000"/>
                </a:solidFill>
                <a:latin typeface="Microsoft YaHei" panose="020B0503020204020204" pitchFamily="34" charset="-122"/>
                <a:ea typeface="Microsoft YaHei" panose="020B0503020204020204" pitchFamily="34" charset="-122"/>
              </a:rPr>
              <a:t>效率</a:t>
            </a:r>
            <a:r>
              <a:rPr lang="zh-CN" altLang="en-US" sz="1200" dirty="0">
                <a:latin typeface="Microsoft YaHei" panose="020B0503020204020204" pitchFamily="34" charset="-122"/>
                <a:ea typeface="Microsoft YaHei" panose="020B0503020204020204" pitchFamily="34" charset="-122"/>
              </a:rPr>
              <a:t>是不同的</a:t>
            </a:r>
            <a:endParaRPr kumimoji="1" lang="zh-CN" altLang="en-US"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8401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4" grpId="0"/>
      <p:bldP spid="18" grpId="0"/>
      <p:bldP spid="9" grpId="0"/>
      <p:bldP spid="1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latin typeface="微软雅黑" charset="-122"/>
                <a:ea typeface="微软雅黑" charset="-122"/>
              </a:rPr>
              <a:t>1.</a:t>
            </a:r>
            <a:r>
              <a:rPr lang="zh-CN" altLang="en-US" sz="2400" b="1" dirty="0">
                <a:latin typeface="微软雅黑" charset="-122"/>
                <a:ea typeface="微软雅黑" charset="-122"/>
              </a:rPr>
              <a:t> 数据结构的概念</a:t>
            </a:r>
          </a:p>
        </p:txBody>
      </p:sp>
      <p:sp>
        <p:nvSpPr>
          <p:cNvPr id="3" name="文本框 2">
            <a:extLst>
              <a:ext uri="{FF2B5EF4-FFF2-40B4-BE49-F238E27FC236}">
                <a16:creationId xmlns:a16="http://schemas.microsoft.com/office/drawing/2014/main" id="{649CBC90-A5CC-524F-8690-D44C5C31EED8}"/>
              </a:ext>
            </a:extLst>
          </p:cNvPr>
          <p:cNvSpPr txBox="1"/>
          <p:nvPr/>
        </p:nvSpPr>
        <p:spPr>
          <a:xfrm>
            <a:off x="971600" y="987574"/>
            <a:ext cx="2887329" cy="369332"/>
          </a:xfrm>
          <a:prstGeom prst="rect">
            <a:avLst/>
          </a:prstGeom>
          <a:noFill/>
        </p:spPr>
        <p:txBody>
          <a:bodyPr wrap="none" rtlCol="0">
            <a:spAutoFit/>
          </a:bodyPr>
          <a:lstStyle/>
          <a:p>
            <a:pPr fontAlgn="auto">
              <a:spcBef>
                <a:spcPts val="0"/>
              </a:spcBef>
              <a:spcAft>
                <a:spcPts val="0"/>
              </a:spcAft>
            </a:pPr>
            <a:r>
              <a:rPr kumimoji="1" lang="en-US" altLang="zh-CN" dirty="0">
                <a:latin typeface="Microsoft YaHei" panose="020B0503020204020204" pitchFamily="34" charset="-122"/>
                <a:ea typeface="Microsoft YaHei" panose="020B0503020204020204" pitchFamily="34" charset="-122"/>
              </a:rPr>
              <a:t>1.2</a:t>
            </a:r>
            <a:r>
              <a:rPr kumimoji="1" lang="zh-CN" altLang="en-US" dirty="0">
                <a:latin typeface="Microsoft YaHei" panose="020B0503020204020204" pitchFamily="34" charset="-122"/>
                <a:ea typeface="Microsoft YaHei" panose="020B0503020204020204" pitchFamily="34" charset="-122"/>
              </a:rPr>
              <a:t> 算法与数据结构的区别</a:t>
            </a:r>
          </a:p>
        </p:txBody>
      </p:sp>
      <p:sp>
        <p:nvSpPr>
          <p:cNvPr id="2" name="文本框 1">
            <a:extLst>
              <a:ext uri="{FF2B5EF4-FFF2-40B4-BE49-F238E27FC236}">
                <a16:creationId xmlns:a16="http://schemas.microsoft.com/office/drawing/2014/main" id="{BC53767B-C17A-2844-8B45-1649F29E4AF9}"/>
              </a:ext>
            </a:extLst>
          </p:cNvPr>
          <p:cNvSpPr txBox="1"/>
          <p:nvPr/>
        </p:nvSpPr>
        <p:spPr>
          <a:xfrm>
            <a:off x="963841" y="2139702"/>
            <a:ext cx="5109091" cy="1200329"/>
          </a:xfrm>
          <a:prstGeom prst="rect">
            <a:avLst/>
          </a:prstGeom>
          <a:noFill/>
        </p:spPr>
        <p:txBody>
          <a:bodyPr wrap="none" rtlCol="0">
            <a:spAutoFit/>
          </a:bodyPr>
          <a:lstStyle/>
          <a:p>
            <a:r>
              <a:rPr lang="zh-CN" altLang="en-US" sz="1200" dirty="0">
                <a:solidFill>
                  <a:srgbClr val="FF0000"/>
                </a:solidFill>
                <a:latin typeface="Microsoft YaHei" panose="020B0503020204020204" pitchFamily="34" charset="-122"/>
                <a:ea typeface="Microsoft YaHei" panose="020B0503020204020204" pitchFamily="34" charset="-122"/>
              </a:rPr>
              <a:t>数据结构</a:t>
            </a:r>
            <a:r>
              <a:rPr lang="zh-CN" altLang="en-US" sz="1200" dirty="0">
                <a:latin typeface="Microsoft YaHei" panose="020B0503020204020204" pitchFamily="34" charset="-122"/>
                <a:ea typeface="Microsoft YaHei" panose="020B0503020204020204" pitchFamily="34" charset="-122"/>
              </a:rPr>
              <a:t>只是</a:t>
            </a:r>
            <a:r>
              <a:rPr lang="zh-CN" altLang="en-US" sz="1200" dirty="0">
                <a:solidFill>
                  <a:srgbClr val="FF0000"/>
                </a:solidFill>
                <a:latin typeface="Microsoft YaHei" panose="020B0503020204020204" pitchFamily="34" charset="-122"/>
                <a:ea typeface="Microsoft YaHei" panose="020B0503020204020204" pitchFamily="34" charset="-122"/>
              </a:rPr>
              <a:t>静态</a:t>
            </a:r>
            <a:r>
              <a:rPr lang="zh-CN" altLang="en-US" sz="1200" dirty="0">
                <a:latin typeface="Microsoft YaHei" panose="020B0503020204020204" pitchFamily="34" charset="-122"/>
                <a:ea typeface="Microsoft YaHei" panose="020B0503020204020204" pitchFamily="34" charset="-122"/>
              </a:rPr>
              <a:t>的描述了数据元素之间的</a:t>
            </a:r>
            <a:r>
              <a:rPr lang="zh-CN" altLang="en-US" sz="1200" dirty="0">
                <a:solidFill>
                  <a:srgbClr val="FF0000"/>
                </a:solidFill>
                <a:latin typeface="Microsoft YaHei" panose="020B0503020204020204" pitchFamily="34" charset="-122"/>
                <a:ea typeface="Microsoft YaHei" panose="020B0503020204020204" pitchFamily="34" charset="-122"/>
              </a:rPr>
              <a:t>关系</a:t>
            </a:r>
            <a:endParaRPr lang="zh-CN" altLang="en-US" sz="1200" dirty="0">
              <a:latin typeface="Microsoft YaHei" panose="020B0503020204020204" pitchFamily="34" charset="-122"/>
              <a:ea typeface="Microsoft YaHei" panose="020B0503020204020204" pitchFamily="34" charset="-122"/>
            </a:endParaRPr>
          </a:p>
          <a:p>
            <a:r>
              <a:rPr lang="zh-CN" altLang="en-US" sz="1200" dirty="0">
                <a:solidFill>
                  <a:srgbClr val="FF0000"/>
                </a:solidFill>
                <a:latin typeface="Microsoft YaHei" panose="020B0503020204020204" pitchFamily="34" charset="-122"/>
                <a:ea typeface="Microsoft YaHei" panose="020B0503020204020204" pitchFamily="34" charset="-122"/>
              </a:rPr>
              <a:t>高效的程序</a:t>
            </a:r>
            <a:r>
              <a:rPr lang="zh-CN" altLang="en-US" sz="1200" dirty="0">
                <a:latin typeface="Microsoft YaHei" panose="020B0503020204020204" pitchFamily="34" charset="-122"/>
                <a:ea typeface="Microsoft YaHei" panose="020B0503020204020204" pitchFamily="34" charset="-122"/>
              </a:rPr>
              <a:t>需要在数据结构的基础上设计和选择</a:t>
            </a:r>
            <a:r>
              <a:rPr lang="zh-CN" altLang="en-US" sz="1200" dirty="0">
                <a:solidFill>
                  <a:srgbClr val="FF0000"/>
                </a:solidFill>
                <a:latin typeface="Microsoft YaHei" panose="020B0503020204020204" pitchFamily="34" charset="-122"/>
                <a:ea typeface="Microsoft YaHei" panose="020B0503020204020204" pitchFamily="34" charset="-122"/>
              </a:rPr>
              <a:t>算法</a:t>
            </a:r>
            <a:endParaRPr lang="en-US" altLang="zh-CN" sz="1200" dirty="0">
              <a:solidFill>
                <a:srgbClr val="FF0000"/>
              </a:solidFill>
              <a:latin typeface="Microsoft YaHei" panose="020B0503020204020204" pitchFamily="34" charset="-122"/>
              <a:ea typeface="Microsoft YaHei" panose="020B0503020204020204" pitchFamily="34" charset="-122"/>
            </a:endParaRPr>
          </a:p>
          <a:p>
            <a:endParaRPr lang="zh-CN" altLang="en-US" sz="1200" dirty="0">
              <a:latin typeface="Microsoft YaHei" panose="020B0503020204020204" pitchFamily="34" charset="-122"/>
              <a:ea typeface="Microsoft YaHei" panose="020B0503020204020204" pitchFamily="34" charset="-122"/>
            </a:endParaRPr>
          </a:p>
          <a:p>
            <a:endParaRPr lang="zh-CN" altLang="en-US" sz="1200" dirty="0">
              <a:latin typeface="Microsoft YaHei" panose="020B0503020204020204" pitchFamily="34" charset="-122"/>
              <a:ea typeface="Microsoft YaHei" panose="020B0503020204020204" pitchFamily="34" charset="-122"/>
            </a:endParaRPr>
          </a:p>
          <a:p>
            <a:r>
              <a:rPr lang="zh-CN" altLang="en-US" sz="1200" b="1" dirty="0">
                <a:solidFill>
                  <a:srgbClr val="FF0000"/>
                </a:solidFill>
                <a:latin typeface="Microsoft YaHei" panose="020B0503020204020204" pitchFamily="34" charset="-122"/>
                <a:ea typeface="Microsoft YaHei" panose="020B0503020204020204" pitchFamily="34" charset="-122"/>
              </a:rPr>
              <a:t>算法</a:t>
            </a:r>
            <a:r>
              <a:rPr lang="zh-CN" altLang="en-US" sz="1200" b="1" dirty="0">
                <a:latin typeface="Microsoft YaHei" panose="020B0503020204020204" pitchFamily="34" charset="-122"/>
                <a:ea typeface="Microsoft YaHei" panose="020B0503020204020204" pitchFamily="34" charset="-122"/>
              </a:rPr>
              <a:t>是为了</a:t>
            </a:r>
            <a:r>
              <a:rPr lang="zh-CN" altLang="en-US" sz="1200" b="1" dirty="0">
                <a:solidFill>
                  <a:srgbClr val="FF0000"/>
                </a:solidFill>
                <a:latin typeface="Microsoft YaHei" panose="020B0503020204020204" pitchFamily="34" charset="-122"/>
                <a:ea typeface="Microsoft YaHei" panose="020B0503020204020204" pitchFamily="34" charset="-122"/>
              </a:rPr>
              <a:t>解决实际问题</a:t>
            </a:r>
            <a:r>
              <a:rPr lang="zh-CN" altLang="en-US" sz="1200" b="1" dirty="0">
                <a:latin typeface="Microsoft YaHei" panose="020B0503020204020204" pitchFamily="34" charset="-122"/>
                <a:ea typeface="Microsoft YaHei" panose="020B0503020204020204" pitchFamily="34" charset="-122"/>
              </a:rPr>
              <a:t>而设计的，</a:t>
            </a:r>
            <a:r>
              <a:rPr lang="zh-CN" altLang="en-US" sz="1200" b="1" dirty="0">
                <a:solidFill>
                  <a:srgbClr val="FF0000"/>
                </a:solidFill>
                <a:latin typeface="Microsoft YaHei" panose="020B0503020204020204" pitchFamily="34" charset="-122"/>
                <a:ea typeface="Microsoft YaHei" panose="020B0503020204020204" pitchFamily="34" charset="-122"/>
              </a:rPr>
              <a:t>数据结构</a:t>
            </a:r>
            <a:r>
              <a:rPr lang="zh-CN" altLang="en-US" sz="1200" b="1" dirty="0">
                <a:latin typeface="Microsoft YaHei" panose="020B0503020204020204" pitchFamily="34" charset="-122"/>
                <a:ea typeface="Microsoft YaHei" panose="020B0503020204020204" pitchFamily="34" charset="-122"/>
              </a:rPr>
              <a:t>是算法需要处理问题的</a:t>
            </a:r>
            <a:r>
              <a:rPr lang="zh-CN" altLang="en-US" sz="1200" b="1" dirty="0">
                <a:solidFill>
                  <a:srgbClr val="FF0000"/>
                </a:solidFill>
                <a:latin typeface="Microsoft YaHei" panose="020B0503020204020204" pitchFamily="34" charset="-122"/>
                <a:ea typeface="Microsoft YaHei" panose="020B0503020204020204" pitchFamily="34" charset="-122"/>
              </a:rPr>
              <a:t>载体</a:t>
            </a:r>
            <a:endParaRPr lang="zh-CN" altLang="en-US" sz="1200" dirty="0">
              <a:solidFill>
                <a:srgbClr val="FF0000"/>
              </a:solidFill>
              <a:latin typeface="Microsoft YaHei" panose="020B0503020204020204" pitchFamily="34" charset="-122"/>
              <a:ea typeface="Microsoft YaHei" panose="020B0503020204020204" pitchFamily="34" charset="-122"/>
            </a:endParaRPr>
          </a:p>
          <a:p>
            <a:pPr algn="l" fontAlgn="auto">
              <a:spcBef>
                <a:spcPts val="0"/>
              </a:spcBef>
              <a:spcAft>
                <a:spcPts val="0"/>
              </a:spcAft>
            </a:pPr>
            <a:endParaRPr kumimoji="1" lang="zh-CN" altLang="en-US" sz="12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0721742C-B846-614D-899C-EEB0622F5301}"/>
              </a:ext>
            </a:extLst>
          </p:cNvPr>
          <p:cNvSpPr txBox="1"/>
          <p:nvPr/>
        </p:nvSpPr>
        <p:spPr>
          <a:xfrm>
            <a:off x="963841" y="1665665"/>
            <a:ext cx="4693914"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Microsoft YaHei" panose="020B0503020204020204" pitchFamily="34" charset="-122"/>
                <a:ea typeface="Microsoft YaHei" panose="020B0503020204020204" pitchFamily="34" charset="-122"/>
              </a:rPr>
              <a:t>数据结构</a:t>
            </a:r>
            <a:r>
              <a:rPr kumimoji="1" lang="zh-CN" altLang="en-US" sz="1200" dirty="0">
                <a:latin typeface="Microsoft YaHei" panose="020B0503020204020204" pitchFamily="34" charset="-122"/>
                <a:ea typeface="Microsoft YaHei" panose="020B0503020204020204" pitchFamily="34" charset="-122"/>
              </a:rPr>
              <a:t>和</a:t>
            </a:r>
            <a:r>
              <a:rPr kumimoji="1" lang="zh-CN" altLang="en-US" sz="1200" dirty="0">
                <a:solidFill>
                  <a:srgbClr val="FF0000"/>
                </a:solidFill>
                <a:latin typeface="Microsoft YaHei" panose="020B0503020204020204" pitchFamily="34" charset="-122"/>
                <a:ea typeface="Microsoft YaHei" panose="020B0503020204020204" pitchFamily="34" charset="-122"/>
              </a:rPr>
              <a:t>算法</a:t>
            </a:r>
            <a:r>
              <a:rPr kumimoji="1" lang="zh-CN" altLang="en-US" sz="1200" dirty="0">
                <a:latin typeface="Microsoft YaHei" panose="020B0503020204020204" pitchFamily="34" charset="-122"/>
                <a:ea typeface="Microsoft YaHei" panose="020B0503020204020204" pitchFamily="34" charset="-122"/>
              </a:rPr>
              <a:t>都是为了提高程序的运行</a:t>
            </a:r>
            <a:r>
              <a:rPr kumimoji="1" lang="zh-CN" altLang="en-US" sz="1200" dirty="0">
                <a:solidFill>
                  <a:srgbClr val="FF0000"/>
                </a:solidFill>
                <a:latin typeface="Microsoft YaHei" panose="020B0503020204020204" pitchFamily="34" charset="-122"/>
                <a:ea typeface="Microsoft YaHei" panose="020B0503020204020204" pitchFamily="34" charset="-122"/>
              </a:rPr>
              <a:t>效率</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他们的区别是什么</a:t>
            </a:r>
            <a:r>
              <a:rPr kumimoji="1" lang="en-US" altLang="zh-CN" sz="1200" dirty="0">
                <a:latin typeface="Microsoft YaHei" panose="020B0503020204020204" pitchFamily="34" charset="-122"/>
                <a:ea typeface="Microsoft YaHei" panose="020B0503020204020204" pitchFamily="34" charset="-122"/>
              </a:rPr>
              <a:t>?</a:t>
            </a:r>
            <a:endParaRPr kumimoji="1" lang="zh-CN" altLang="en-US"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8447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90000"/>
              </a:lnSpc>
            </a:pPr>
            <a:r>
              <a:rPr lang="en-US" altLang="zh-CN" sz="2400" b="1" dirty="0">
                <a:latin typeface="微软雅黑" charset="-122"/>
                <a:ea typeface="微软雅黑" charset="-122"/>
              </a:rPr>
              <a:t>1.</a:t>
            </a:r>
            <a:r>
              <a:rPr lang="zh-CN" altLang="en-US" sz="2400" b="1" dirty="0">
                <a:latin typeface="微软雅黑" charset="-122"/>
                <a:ea typeface="微软雅黑" charset="-122"/>
              </a:rPr>
              <a:t> 数据结构的概念</a:t>
            </a:r>
          </a:p>
        </p:txBody>
      </p:sp>
      <p:sp>
        <p:nvSpPr>
          <p:cNvPr id="3" name="文本框 2">
            <a:extLst>
              <a:ext uri="{FF2B5EF4-FFF2-40B4-BE49-F238E27FC236}">
                <a16:creationId xmlns:a16="http://schemas.microsoft.com/office/drawing/2014/main" id="{649CBC90-A5CC-524F-8690-D44C5C31EED8}"/>
              </a:ext>
            </a:extLst>
          </p:cNvPr>
          <p:cNvSpPr txBox="1"/>
          <p:nvPr/>
        </p:nvSpPr>
        <p:spPr>
          <a:xfrm>
            <a:off x="971600" y="987574"/>
            <a:ext cx="2887329" cy="369332"/>
          </a:xfrm>
          <a:prstGeom prst="rect">
            <a:avLst/>
          </a:prstGeom>
          <a:noFill/>
        </p:spPr>
        <p:txBody>
          <a:bodyPr wrap="none" rtlCol="0">
            <a:spAutoFit/>
          </a:bodyPr>
          <a:lstStyle/>
          <a:p>
            <a:pPr fontAlgn="auto">
              <a:spcBef>
                <a:spcPts val="0"/>
              </a:spcBef>
              <a:spcAft>
                <a:spcPts val="0"/>
              </a:spcAft>
            </a:pPr>
            <a:r>
              <a:rPr kumimoji="1" lang="en-US" altLang="zh-CN" dirty="0">
                <a:latin typeface="Microsoft YaHei" panose="020B0503020204020204" pitchFamily="34" charset="-122"/>
                <a:ea typeface="Microsoft YaHei" panose="020B0503020204020204" pitchFamily="34" charset="-122"/>
              </a:rPr>
              <a:t>1.2</a:t>
            </a:r>
            <a:r>
              <a:rPr kumimoji="1" lang="zh-CN" altLang="en-US" dirty="0">
                <a:latin typeface="Microsoft YaHei" panose="020B0503020204020204" pitchFamily="34" charset="-122"/>
                <a:ea typeface="Microsoft YaHei" panose="020B0503020204020204" pitchFamily="34" charset="-122"/>
              </a:rPr>
              <a:t> 算法与数据结构的区别</a:t>
            </a:r>
          </a:p>
        </p:txBody>
      </p:sp>
      <p:sp>
        <p:nvSpPr>
          <p:cNvPr id="5" name="椭圆 4">
            <a:extLst>
              <a:ext uri="{FF2B5EF4-FFF2-40B4-BE49-F238E27FC236}">
                <a16:creationId xmlns:a16="http://schemas.microsoft.com/office/drawing/2014/main" id="{E0194D4C-498D-AB4E-A560-017F4DD2C2C8}"/>
              </a:ext>
            </a:extLst>
          </p:cNvPr>
          <p:cNvSpPr/>
          <p:nvPr/>
        </p:nvSpPr>
        <p:spPr>
          <a:xfrm>
            <a:off x="1790602" y="2103593"/>
            <a:ext cx="360040" cy="360040"/>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业</a:t>
            </a:r>
          </a:p>
        </p:txBody>
      </p:sp>
      <p:sp>
        <p:nvSpPr>
          <p:cNvPr id="9" name="椭圆 8">
            <a:extLst>
              <a:ext uri="{FF2B5EF4-FFF2-40B4-BE49-F238E27FC236}">
                <a16:creationId xmlns:a16="http://schemas.microsoft.com/office/drawing/2014/main" id="{2C2DABD5-372F-BF4D-AA62-5F3A3FB21CCD}"/>
              </a:ext>
            </a:extLst>
          </p:cNvPr>
          <p:cNvSpPr/>
          <p:nvPr/>
        </p:nvSpPr>
        <p:spPr>
          <a:xfrm>
            <a:off x="1403648" y="2467476"/>
            <a:ext cx="360040" cy="360040"/>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务</a:t>
            </a:r>
          </a:p>
        </p:txBody>
      </p:sp>
      <p:sp>
        <p:nvSpPr>
          <p:cNvPr id="10" name="椭圆 9">
            <a:extLst>
              <a:ext uri="{FF2B5EF4-FFF2-40B4-BE49-F238E27FC236}">
                <a16:creationId xmlns:a16="http://schemas.microsoft.com/office/drawing/2014/main" id="{35A765CD-6E00-C441-AC74-3D40AA3F2C98}"/>
              </a:ext>
            </a:extLst>
          </p:cNvPr>
          <p:cNvSpPr/>
          <p:nvPr/>
        </p:nvSpPr>
        <p:spPr>
          <a:xfrm>
            <a:off x="1403648" y="2939266"/>
            <a:ext cx="360040" cy="360040"/>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数</a:t>
            </a:r>
          </a:p>
        </p:txBody>
      </p:sp>
      <p:sp>
        <p:nvSpPr>
          <p:cNvPr id="11" name="椭圆 10">
            <a:extLst>
              <a:ext uri="{FF2B5EF4-FFF2-40B4-BE49-F238E27FC236}">
                <a16:creationId xmlns:a16="http://schemas.microsoft.com/office/drawing/2014/main" id="{76019E08-342C-9D41-8D85-52B95A266E8F}"/>
              </a:ext>
            </a:extLst>
          </p:cNvPr>
          <p:cNvSpPr/>
          <p:nvPr/>
        </p:nvSpPr>
        <p:spPr>
          <a:xfrm>
            <a:off x="1790602" y="3299306"/>
            <a:ext cx="360040" cy="360040"/>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据</a:t>
            </a:r>
          </a:p>
        </p:txBody>
      </p:sp>
      <p:cxnSp>
        <p:nvCxnSpPr>
          <p:cNvPr id="12" name="直线连接符 11">
            <a:extLst>
              <a:ext uri="{FF2B5EF4-FFF2-40B4-BE49-F238E27FC236}">
                <a16:creationId xmlns:a16="http://schemas.microsoft.com/office/drawing/2014/main" id="{D15EADF1-0D5D-6B45-8488-B268911943F5}"/>
              </a:ext>
            </a:extLst>
          </p:cNvPr>
          <p:cNvCxnSpPr/>
          <p:nvPr/>
        </p:nvCxnSpPr>
        <p:spPr>
          <a:xfrm>
            <a:off x="2267744" y="2283613"/>
            <a:ext cx="1224136" cy="655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212753E4-2824-5D44-8CE7-F2F6C9BA920A}"/>
              </a:ext>
            </a:extLst>
          </p:cNvPr>
          <p:cNvCxnSpPr>
            <a:cxnSpLocks/>
          </p:cNvCxnSpPr>
          <p:nvPr/>
        </p:nvCxnSpPr>
        <p:spPr>
          <a:xfrm flipV="1">
            <a:off x="2267744" y="2939266"/>
            <a:ext cx="1224136" cy="507418"/>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5A55EF14-08A4-8543-8902-CE546DB092FB}"/>
              </a:ext>
            </a:extLst>
          </p:cNvPr>
          <p:cNvSpPr/>
          <p:nvPr/>
        </p:nvSpPr>
        <p:spPr>
          <a:xfrm>
            <a:off x="3635896" y="2643758"/>
            <a:ext cx="1080120" cy="655548"/>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存储数据</a:t>
            </a:r>
          </a:p>
        </p:txBody>
      </p:sp>
      <p:cxnSp>
        <p:nvCxnSpPr>
          <p:cNvPr id="17" name="直线连接符 16">
            <a:extLst>
              <a:ext uri="{FF2B5EF4-FFF2-40B4-BE49-F238E27FC236}">
                <a16:creationId xmlns:a16="http://schemas.microsoft.com/office/drawing/2014/main" id="{74B3C446-D021-B048-B35A-8ABDFCA58D11}"/>
              </a:ext>
            </a:extLst>
          </p:cNvPr>
          <p:cNvCxnSpPr/>
          <p:nvPr/>
        </p:nvCxnSpPr>
        <p:spPr>
          <a:xfrm>
            <a:off x="2267744" y="2283613"/>
            <a:ext cx="0" cy="1163071"/>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5B9637C-2983-BB4C-89FC-B05E9A87702A}"/>
              </a:ext>
            </a:extLst>
          </p:cNvPr>
          <p:cNvSpPr txBox="1"/>
          <p:nvPr/>
        </p:nvSpPr>
        <p:spPr>
          <a:xfrm>
            <a:off x="2267743" y="2784667"/>
            <a:ext cx="1107996"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Microsoft YaHei" panose="020B0503020204020204" pitchFamily="34" charset="-122"/>
                <a:ea typeface="Microsoft YaHei" panose="020B0503020204020204" pitchFamily="34" charset="-122"/>
              </a:rPr>
              <a:t>最优数据结构</a:t>
            </a:r>
          </a:p>
        </p:txBody>
      </p:sp>
      <p:cxnSp>
        <p:nvCxnSpPr>
          <p:cNvPr id="20" name="直线连接符 19">
            <a:extLst>
              <a:ext uri="{FF2B5EF4-FFF2-40B4-BE49-F238E27FC236}">
                <a16:creationId xmlns:a16="http://schemas.microsoft.com/office/drawing/2014/main" id="{8A377AF6-80EB-6A47-8746-22C4B30F53C9}"/>
              </a:ext>
            </a:extLst>
          </p:cNvPr>
          <p:cNvCxnSpPr/>
          <p:nvPr/>
        </p:nvCxnSpPr>
        <p:spPr>
          <a:xfrm>
            <a:off x="4903868" y="2283613"/>
            <a:ext cx="1224136" cy="655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280E5FB2-BD50-3D48-BAF5-F7D30544EC95}"/>
              </a:ext>
            </a:extLst>
          </p:cNvPr>
          <p:cNvCxnSpPr>
            <a:cxnSpLocks/>
          </p:cNvCxnSpPr>
          <p:nvPr/>
        </p:nvCxnSpPr>
        <p:spPr>
          <a:xfrm flipV="1">
            <a:off x="4903868" y="2939266"/>
            <a:ext cx="1224136" cy="507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81EA5261-B9B0-004D-86C2-376BA1C2A32F}"/>
              </a:ext>
            </a:extLst>
          </p:cNvPr>
          <p:cNvCxnSpPr/>
          <p:nvPr/>
        </p:nvCxnSpPr>
        <p:spPr>
          <a:xfrm>
            <a:off x="4903868" y="2283613"/>
            <a:ext cx="0" cy="1163071"/>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261D2A-9043-AC40-823A-BD7F8E20A1F7}"/>
              </a:ext>
            </a:extLst>
          </p:cNvPr>
          <p:cNvSpPr txBox="1"/>
          <p:nvPr/>
        </p:nvSpPr>
        <p:spPr>
          <a:xfrm>
            <a:off x="5004048" y="2784667"/>
            <a:ext cx="800219"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Microsoft YaHei" panose="020B0503020204020204" pitchFamily="34" charset="-122"/>
                <a:ea typeface="Microsoft YaHei" panose="020B0503020204020204" pitchFamily="34" charset="-122"/>
              </a:rPr>
              <a:t>最优算法</a:t>
            </a:r>
          </a:p>
        </p:txBody>
      </p:sp>
      <p:sp>
        <p:nvSpPr>
          <p:cNvPr id="24" name="矩形 23">
            <a:extLst>
              <a:ext uri="{FF2B5EF4-FFF2-40B4-BE49-F238E27FC236}">
                <a16:creationId xmlns:a16="http://schemas.microsoft.com/office/drawing/2014/main" id="{935C6855-CDE8-9648-A319-43BA7E01652B}"/>
              </a:ext>
            </a:extLst>
          </p:cNvPr>
          <p:cNvSpPr/>
          <p:nvPr/>
        </p:nvSpPr>
        <p:spPr>
          <a:xfrm>
            <a:off x="6228183" y="2643758"/>
            <a:ext cx="1080120" cy="655548"/>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业务目的</a:t>
            </a:r>
          </a:p>
        </p:txBody>
      </p:sp>
      <p:sp>
        <p:nvSpPr>
          <p:cNvPr id="19" name="文本框 18">
            <a:extLst>
              <a:ext uri="{FF2B5EF4-FFF2-40B4-BE49-F238E27FC236}">
                <a16:creationId xmlns:a16="http://schemas.microsoft.com/office/drawing/2014/main" id="{1BEF6C42-11B6-E24A-AD75-8C4853DA9297}"/>
              </a:ext>
            </a:extLst>
          </p:cNvPr>
          <p:cNvSpPr txBox="1"/>
          <p:nvPr/>
        </p:nvSpPr>
        <p:spPr>
          <a:xfrm>
            <a:off x="1340069" y="4114800"/>
            <a:ext cx="2002471" cy="276999"/>
          </a:xfrm>
          <a:prstGeom prst="rect">
            <a:avLst/>
          </a:prstGeom>
          <a:noFill/>
        </p:spPr>
        <p:txBody>
          <a:bodyPr wrap="none" rtlCol="0">
            <a:spAutoFit/>
          </a:bodyPr>
          <a:lstStyle/>
          <a:p>
            <a:pPr fontAlgn="auto">
              <a:spcBef>
                <a:spcPts val="0"/>
              </a:spcBef>
              <a:spcAft>
                <a:spcPts val="0"/>
              </a:spcAft>
            </a:pPr>
            <a:r>
              <a:rPr kumimoji="1" lang="zh-CN" altLang="en-US" sz="1200" b="1" dirty="0">
                <a:latin typeface="Microsoft YaHei" panose="020B0503020204020204" pitchFamily="34" charset="-122"/>
                <a:ea typeface="Microsoft YaHei" panose="020B0503020204020204" pitchFamily="34" charset="-122"/>
              </a:rPr>
              <a:t>数据结构  </a:t>
            </a:r>
            <a:r>
              <a:rPr kumimoji="1" lang="en-US" altLang="zh-CN" sz="1200" b="1" dirty="0">
                <a:latin typeface="Microsoft YaHei" panose="020B0503020204020204" pitchFamily="34" charset="-122"/>
                <a:ea typeface="Microsoft YaHei" panose="020B0503020204020204" pitchFamily="34" charset="-122"/>
              </a:rPr>
              <a:t>+</a:t>
            </a:r>
            <a:r>
              <a:rPr kumimoji="1" lang="zh-CN" altLang="en-US" sz="1200" b="1" dirty="0">
                <a:latin typeface="Microsoft YaHei" panose="020B0503020204020204" pitchFamily="34" charset="-122"/>
                <a:ea typeface="Microsoft YaHei" panose="020B0503020204020204" pitchFamily="34" charset="-122"/>
              </a:rPr>
              <a:t>  算法  </a:t>
            </a:r>
            <a:r>
              <a:rPr kumimoji="1" lang="en-US" altLang="zh-CN" sz="1200" b="1" dirty="0">
                <a:latin typeface="Microsoft YaHei" panose="020B0503020204020204" pitchFamily="34" charset="-122"/>
                <a:ea typeface="Microsoft YaHei" panose="020B0503020204020204" pitchFamily="34" charset="-122"/>
              </a:rPr>
              <a:t>=</a:t>
            </a:r>
            <a:r>
              <a:rPr kumimoji="1" lang="zh-CN" altLang="en-US" sz="1200" b="1" dirty="0">
                <a:latin typeface="Microsoft YaHei" panose="020B0503020204020204" pitchFamily="34" charset="-122"/>
                <a:ea typeface="Microsoft YaHei" panose="020B0503020204020204" pitchFamily="34" charset="-122"/>
              </a:rPr>
              <a:t>  程序</a:t>
            </a:r>
          </a:p>
        </p:txBody>
      </p:sp>
    </p:spTree>
    <p:extLst>
      <p:ext uri="{BB962C8B-B14F-4D97-AF65-F5344CB8AC3E}">
        <p14:creationId xmlns:p14="http://schemas.microsoft.com/office/powerpoint/2010/main" val="36446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5" grpId="0" animBg="1"/>
      <p:bldP spid="18" grpId="0"/>
      <p:bldP spid="23" grpId="0"/>
      <p:bldP spid="24" grpId="0" animBg="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D1C6595-999A-1543-80D7-CDA611562E4F}"/>
              </a:ext>
            </a:extLst>
          </p:cNvPr>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defRPr/>
            </a:pPr>
            <a:r>
              <a:rPr lang="zh-CN" altLang="en-US" sz="2400" b="1" kern="0" dirty="0">
                <a:solidFill>
                  <a:schemeClr val="tx1">
                    <a:lumMod val="65000"/>
                    <a:lumOff val="35000"/>
                  </a:schemeClr>
                </a:solidFill>
                <a:latin typeface="微软雅黑" pitchFamily="34" charset="-122"/>
                <a:ea typeface="微软雅黑" pitchFamily="34" charset="-122"/>
              </a:rPr>
              <a:t>总结</a:t>
            </a:r>
            <a:endParaRPr lang="zh-TW" altLang="zh-CN" sz="2400" b="1" kern="0" dirty="0">
              <a:solidFill>
                <a:schemeClr val="tx1">
                  <a:lumMod val="65000"/>
                  <a:lumOff val="35000"/>
                </a:schemeClr>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BA841CB3-CFC2-954A-8467-E220136B773D}"/>
              </a:ext>
            </a:extLst>
          </p:cNvPr>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4" name="矩形 3">
            <a:extLst>
              <a:ext uri="{FF2B5EF4-FFF2-40B4-BE49-F238E27FC236}">
                <a16:creationId xmlns:a16="http://schemas.microsoft.com/office/drawing/2014/main" id="{FB3BD66B-B645-0A4A-84B2-3AEA194A3384}"/>
              </a:ext>
            </a:extLst>
          </p:cNvPr>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5" name="标题占位符 1">
            <a:extLst>
              <a:ext uri="{FF2B5EF4-FFF2-40B4-BE49-F238E27FC236}">
                <a16:creationId xmlns:a16="http://schemas.microsoft.com/office/drawing/2014/main" id="{34AAA216-D336-E14B-81A1-9876E4765A30}"/>
              </a:ext>
            </a:extLst>
          </p:cNvPr>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3600" kern="0" dirty="0">
                <a:solidFill>
                  <a:schemeClr val="bg1"/>
                </a:solidFill>
                <a:latin typeface="微软雅黑" pitchFamily="34" charset="-122"/>
                <a:ea typeface="微软雅黑" pitchFamily="34" charset="-122"/>
              </a:rPr>
              <a:t>总结</a:t>
            </a:r>
            <a:endParaRPr lang="zh-TW" altLang="zh-CN" sz="3600" kern="0" dirty="0">
              <a:solidFill>
                <a:schemeClr val="bg1"/>
              </a:solidFill>
              <a:latin typeface="微软雅黑" pitchFamily="34" charset="-122"/>
              <a:ea typeface="微软雅黑" pitchFamily="34" charset="-122"/>
            </a:endParaRPr>
          </a:p>
        </p:txBody>
      </p:sp>
      <p:sp>
        <p:nvSpPr>
          <p:cNvPr id="25606" name="TextBox 7">
            <a:extLst>
              <a:ext uri="{FF2B5EF4-FFF2-40B4-BE49-F238E27FC236}">
                <a16:creationId xmlns:a16="http://schemas.microsoft.com/office/drawing/2014/main" id="{D230A0FD-2A6D-0446-B3A9-3943886C84AC}"/>
              </a:ext>
            </a:extLst>
          </p:cNvPr>
          <p:cNvSpPr txBox="1">
            <a:spLocks noChangeArrowheads="1"/>
          </p:cNvSpPr>
          <p:nvPr/>
        </p:nvSpPr>
        <p:spPr bwMode="auto">
          <a:xfrm>
            <a:off x="3707904" y="1707654"/>
            <a:ext cx="525665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pPr>
            <a:r>
              <a:rPr lang="zh-CN" altLang="en-US" sz="1000" dirty="0">
                <a:solidFill>
                  <a:srgbClr val="FF0000"/>
                </a:solidFill>
                <a:latin typeface="Microsoft YaHei" panose="020B0503020204020204" pitchFamily="34" charset="-122"/>
                <a:ea typeface="Microsoft YaHei" panose="020B0503020204020204" pitchFamily="34" charset="-122"/>
              </a:rPr>
              <a:t>数据结构</a:t>
            </a:r>
            <a:r>
              <a:rPr lang="zh-CN" altLang="en-US" sz="1000" dirty="0">
                <a:latin typeface="Microsoft YaHei" panose="020B0503020204020204" pitchFamily="34" charset="-122"/>
                <a:ea typeface="Microsoft YaHei" panose="020B0503020204020204" pitchFamily="34" charset="-122"/>
              </a:rPr>
              <a:t>是存储、组织数据的方式 </a:t>
            </a:r>
            <a:r>
              <a:rPr lang="en-US" altLang="zh-CN" sz="1000" dirty="0">
                <a:latin typeface="Microsoft YaHei" panose="020B0503020204020204" pitchFamily="34" charset="-122"/>
                <a:ea typeface="Microsoft YaHei" panose="020B0503020204020204" pitchFamily="34" charset="-122"/>
              </a:rPr>
              <a:t>.</a:t>
            </a:r>
          </a:p>
          <a:p>
            <a:pPr fontAlgn="auto">
              <a:spcBef>
                <a:spcPts val="0"/>
              </a:spcBef>
              <a:spcAft>
                <a:spcPts val="0"/>
              </a:spcAft>
            </a:pPr>
            <a:r>
              <a:rPr lang="zh-CN" altLang="en-US" sz="1000" dirty="0">
                <a:latin typeface="Microsoft YaHei" panose="020B0503020204020204" pitchFamily="34" charset="-122"/>
                <a:ea typeface="Microsoft YaHei" panose="020B0503020204020204" pitchFamily="34" charset="-122"/>
              </a:rPr>
              <a:t>精心选择的数据结构可以带来更高的运行或者存储效率</a:t>
            </a:r>
            <a:endParaRPr lang="en-US" altLang="zh-CN" sz="1000" dirty="0">
              <a:latin typeface="Microsoft YaHei" panose="020B0503020204020204" pitchFamily="34" charset="-122"/>
              <a:ea typeface="Microsoft YaHei" panose="020B0503020204020204" pitchFamily="34" charset="-122"/>
            </a:endParaRPr>
          </a:p>
          <a:p>
            <a:pPr fontAlgn="auto">
              <a:spcBef>
                <a:spcPts val="0"/>
              </a:spcBef>
              <a:spcAft>
                <a:spcPts val="0"/>
              </a:spcAft>
            </a:pPr>
            <a:endParaRPr lang="en-US" altLang="zh-CN" sz="1000" dirty="0">
              <a:latin typeface="Microsoft YaHei" panose="020B0503020204020204" pitchFamily="34" charset="-122"/>
              <a:ea typeface="Microsoft YaHei" panose="020B0503020204020204" pitchFamily="34" charset="-122"/>
            </a:endParaRPr>
          </a:p>
          <a:p>
            <a:pPr fontAlgn="auto">
              <a:spcBef>
                <a:spcPts val="0"/>
              </a:spcBef>
              <a:spcAft>
                <a:spcPts val="0"/>
              </a:spcAft>
            </a:pPr>
            <a:r>
              <a:rPr lang="zh-CN" altLang="en-US" sz="1000" dirty="0">
                <a:solidFill>
                  <a:srgbClr val="FF0000"/>
                </a:solidFill>
                <a:latin typeface="Microsoft YaHei" panose="020B0503020204020204" pitchFamily="34" charset="-122"/>
                <a:ea typeface="Microsoft YaHei" panose="020B0503020204020204" pitchFamily="34" charset="-122"/>
              </a:rPr>
              <a:t>算法</a:t>
            </a:r>
            <a:r>
              <a:rPr lang="zh-CN" altLang="en-US" sz="1000" dirty="0">
                <a:latin typeface="Microsoft YaHei" panose="020B0503020204020204" pitchFamily="34" charset="-122"/>
                <a:ea typeface="Microsoft YaHei" panose="020B0503020204020204" pitchFamily="34" charset="-122"/>
              </a:rPr>
              <a:t>是为了解决实际问题而设计的，</a:t>
            </a:r>
            <a:r>
              <a:rPr lang="zh-CN" altLang="en-US" sz="1000" dirty="0">
                <a:solidFill>
                  <a:srgbClr val="FF0000"/>
                </a:solidFill>
                <a:latin typeface="Microsoft YaHei" panose="020B0503020204020204" pitchFamily="34" charset="-122"/>
                <a:ea typeface="Microsoft YaHei" panose="020B0503020204020204" pitchFamily="34" charset="-122"/>
              </a:rPr>
              <a:t>数据结构</a:t>
            </a:r>
            <a:r>
              <a:rPr lang="zh-CN" altLang="en-US" sz="1000" dirty="0">
                <a:latin typeface="Microsoft YaHei" panose="020B0503020204020204" pitchFamily="34" charset="-122"/>
                <a:ea typeface="Microsoft YaHei" panose="020B0503020204020204" pitchFamily="34" charset="-122"/>
              </a:rPr>
              <a:t>是算法需要处理问题的载体</a:t>
            </a:r>
            <a:endParaRPr lang="en-US" altLang="zh-CN" sz="1000" dirty="0">
              <a:latin typeface="Microsoft YaHei" panose="020B0503020204020204" pitchFamily="34" charset="-122"/>
              <a:ea typeface="Microsoft YaHei" panose="020B0503020204020204" pitchFamily="34" charset="-122"/>
            </a:endParaRPr>
          </a:p>
          <a:p>
            <a:pPr fontAlgn="auto">
              <a:spcBef>
                <a:spcPts val="0"/>
              </a:spcBef>
              <a:spcAft>
                <a:spcPts val="0"/>
              </a:spcAft>
            </a:pPr>
            <a:endParaRPr kumimoji="1" lang="en-US" altLang="zh-CN" sz="1000" dirty="0">
              <a:latin typeface="Microsoft YaHei" panose="020B0503020204020204" pitchFamily="34" charset="-122"/>
              <a:ea typeface="Microsoft YaHei" panose="020B0503020204020204" pitchFamily="34" charset="-122"/>
            </a:endParaRPr>
          </a:p>
          <a:p>
            <a:pPr fontAlgn="auto">
              <a:spcBef>
                <a:spcPts val="0"/>
              </a:spcBef>
              <a:spcAft>
                <a:spcPts val="0"/>
              </a:spcAft>
            </a:pPr>
            <a:endParaRPr kumimoji="1" lang="en-US" altLang="zh-CN" sz="1000" dirty="0">
              <a:latin typeface="Microsoft YaHei" panose="020B0503020204020204" pitchFamily="34" charset="-122"/>
              <a:ea typeface="Microsoft YaHei" panose="020B0503020204020204" pitchFamily="34" charset="-122"/>
            </a:endParaRPr>
          </a:p>
          <a:p>
            <a:pPr fontAlgn="auto">
              <a:spcBef>
                <a:spcPts val="0"/>
              </a:spcBef>
              <a:spcAft>
                <a:spcPts val="0"/>
              </a:spcAft>
            </a:pPr>
            <a:endParaRPr kumimoji="1" lang="en-US" altLang="zh-CN" sz="1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76713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buFont typeface="Arial" charset="0"/>
              <a:buNone/>
            </a:pPr>
            <a:r>
              <a:rPr lang="en-US" altLang="zh-CN" sz="3600">
                <a:solidFill>
                  <a:srgbClr val="FF0000"/>
                </a:solidFill>
                <a:latin typeface="微软雅黑" charset="-122"/>
                <a:ea typeface="微软雅黑" charset="-122"/>
              </a:rPr>
              <a:t>Contents</a:t>
            </a: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a:extLst/>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p>
        </p:txBody>
      </p:sp>
      <p:sp>
        <p:nvSpPr>
          <p:cNvPr id="8196" name="TextBox 9"/>
          <p:cNvSpPr txBox="1">
            <a:spLocks noChangeArrowheads="1"/>
          </p:cNvSpPr>
          <p:nvPr/>
        </p:nvSpPr>
        <p:spPr bwMode="auto">
          <a:xfrm>
            <a:off x="3563888" y="1275606"/>
            <a:ext cx="4319588" cy="261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latin typeface="微软雅黑" charset="-122"/>
                <a:ea typeface="微软雅黑" charset="-122"/>
              </a:rPr>
              <a:t>数据结构的概念</a:t>
            </a:r>
            <a:endParaRPr lang="en-US" altLang="zh-CN" sz="1400" dirty="0">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solidFill>
                  <a:srgbClr val="FF0000"/>
                </a:solidFill>
                <a:latin typeface="微软雅黑" charset="-122"/>
                <a:ea typeface="微软雅黑" charset="-122"/>
              </a:rPr>
              <a:t>内存的存储结构</a:t>
            </a:r>
            <a:endParaRPr lang="en-US" altLang="zh-CN" sz="1400" dirty="0">
              <a:solidFill>
                <a:srgbClr val="FF0000"/>
              </a:solidFill>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latin typeface="微软雅黑" charset="-122"/>
                <a:ea typeface="微软雅黑" charset="-122"/>
              </a:rPr>
              <a:t>数据结构的分类</a:t>
            </a:r>
            <a:endParaRPr lang="en-US" altLang="zh-CN" sz="1400" dirty="0">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solidFill>
                  <a:srgbClr val="262626"/>
                </a:solidFill>
                <a:latin typeface="微软雅黑" charset="-122"/>
                <a:ea typeface="微软雅黑" charset="-122"/>
              </a:rPr>
              <a:t>顺序表存储方式</a:t>
            </a:r>
            <a:endParaRPr lang="en-US" altLang="zh-CN" sz="1400" dirty="0">
              <a:solidFill>
                <a:srgbClr val="262626"/>
              </a:solidFill>
              <a:latin typeface="微软雅黑" charset="-122"/>
              <a:ea typeface="微软雅黑" charset="-122"/>
            </a:endParaRPr>
          </a:p>
          <a:p>
            <a:pPr marL="285750" indent="-285750" eaLnBrk="1" fontAlgn="auto" hangingPunct="1">
              <a:lnSpc>
                <a:spcPct val="200000"/>
              </a:lnSpc>
              <a:spcBef>
                <a:spcPts val="0"/>
              </a:spcBef>
              <a:spcAft>
                <a:spcPts val="0"/>
              </a:spcAft>
              <a:buFont typeface="Wingdings" charset="2"/>
              <a:buChar char="u"/>
              <a:defRPr/>
            </a:pPr>
            <a:r>
              <a:rPr lang="zh-CN" altLang="en-US" sz="1400" dirty="0">
                <a:latin typeface="微软雅黑" charset="-122"/>
                <a:ea typeface="微软雅黑" charset="-122"/>
              </a:rPr>
              <a:t>顺序表的实现和扩充</a:t>
            </a:r>
            <a:endParaRPr lang="en-US" altLang="zh-CN" sz="1400" dirty="0">
              <a:solidFill>
                <a:srgbClr val="262626"/>
              </a:solidFill>
              <a:latin typeface="微软雅黑" charset="-122"/>
              <a:ea typeface="微软雅黑" charset="-122"/>
            </a:endParaRPr>
          </a:p>
          <a:p>
            <a:pPr marL="285750" marR="0" lvl="0" indent="-285750" defTabSz="914400" eaLnBrk="1" fontAlgn="auto" latinLnBrk="0" hangingPunct="1">
              <a:lnSpc>
                <a:spcPct val="200000"/>
              </a:lnSpc>
              <a:spcBef>
                <a:spcPts val="0"/>
              </a:spcBef>
              <a:spcAft>
                <a:spcPts val="0"/>
              </a:spcAft>
              <a:buClrTx/>
              <a:buSzTx/>
              <a:buFont typeface="Wingdings" charset="2"/>
              <a:buChar char="u"/>
              <a:tabLst/>
              <a:defRPr/>
            </a:pPr>
            <a:r>
              <a:rPr lang="zh-CN" altLang="en-US" sz="1400" dirty="0">
                <a:solidFill>
                  <a:srgbClr val="262626"/>
                </a:solidFill>
                <a:latin typeface="微软雅黑" charset="-122"/>
                <a:ea typeface="微软雅黑" charset="-122"/>
              </a:rPr>
              <a:t>顺序表增加与删除元素</a:t>
            </a:r>
            <a:endParaRPr lang="en-US" altLang="zh-CN" sz="1400" dirty="0">
              <a:solidFill>
                <a:srgbClr val="262626"/>
              </a:solidFill>
              <a:latin typeface="微软雅黑" charset="-122"/>
              <a:ea typeface="微软雅黑" charset="-122"/>
            </a:endParaRPr>
          </a:p>
        </p:txBody>
      </p:sp>
    </p:spTree>
    <p:extLst>
      <p:ext uri="{BB962C8B-B14F-4D97-AF65-F5344CB8AC3E}">
        <p14:creationId xmlns:p14="http://schemas.microsoft.com/office/powerpoint/2010/main" val="30311509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0.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1.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2.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3.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4.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5.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6.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7.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18.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2.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3.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4.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5.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6.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7.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8.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9.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889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fontAlgn="auto">
          <a:spcBef>
            <a:spcPts val="0"/>
          </a:spcBef>
          <a:spcAft>
            <a:spcPts val="0"/>
          </a:spcAft>
          <a:defRPr kumimoji="1" sz="1200" dirty="0" smtClean="0">
            <a:latin typeface="Microsoft YaHei" panose="020B0503020204020204" pitchFamily="34" charset="-122"/>
            <a:ea typeface="Microsoft YaHei" panose="020B0503020204020204" pitchFamily="34" charset="-122"/>
          </a:defRPr>
        </a:defPPr>
      </a:lstStyle>
    </a:txDef>
  </a:objectDefaults>
  <a:extraClrSchemeLst/>
</a:theme>
</file>

<file path=ppt/theme/theme3.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43761</TotalTime>
  <Words>1696</Words>
  <Application>Microsoft Macintosh PowerPoint</Application>
  <PresentationFormat>全屏显示(16:9)</PresentationFormat>
  <Paragraphs>310</Paragraphs>
  <Slides>35</Slides>
  <Notes>0</Notes>
  <HiddenSlides>0</HiddenSlides>
  <MMClips>0</MMClips>
  <ScaleCrop>false</ScaleCrop>
  <HeadingPairs>
    <vt:vector size="6" baseType="variant">
      <vt:variant>
        <vt:lpstr>已用的字体</vt:lpstr>
      </vt:variant>
      <vt:variant>
        <vt:i4>8</vt:i4>
      </vt:variant>
      <vt:variant>
        <vt:lpstr>主题</vt:lpstr>
      </vt:variant>
      <vt:variant>
        <vt:i4>4</vt:i4>
      </vt:variant>
      <vt:variant>
        <vt:lpstr>幻灯片标题</vt:lpstr>
      </vt:variant>
      <vt:variant>
        <vt:i4>35</vt:i4>
      </vt:variant>
    </vt:vector>
  </HeadingPairs>
  <TitlesOfParts>
    <vt:vector size="47" baseType="lpstr">
      <vt:lpstr>黑体</vt:lpstr>
      <vt:lpstr>宋体</vt:lpstr>
      <vt:lpstr>Microsoft YaHei</vt:lpstr>
      <vt:lpstr>Microsoft YaHei</vt:lpstr>
      <vt:lpstr>Segoe UI</vt:lpstr>
      <vt:lpstr>Arial</vt:lpstr>
      <vt:lpstr>Calibri</vt:lpstr>
      <vt:lpstr>Wingdings</vt:lpstr>
      <vt:lpstr>1_自定义设计方案</vt:lpstr>
      <vt:lpstr>自定义设计方案</vt:lpstr>
      <vt:lpstr>3_自定义设计方案</vt:lpstr>
      <vt:lpstr>2_自定义设计方案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Microsoft Office User</cp:lastModifiedBy>
  <cp:revision>979</cp:revision>
  <dcterms:created xsi:type="dcterms:W3CDTF">2015-06-29T07:19:00Z</dcterms:created>
  <dcterms:modified xsi:type="dcterms:W3CDTF">2019-11-04T02:24:41Z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